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9" r:id="rId3"/>
    <p:sldId id="270" r:id="rId4"/>
    <p:sldId id="271" r:id="rId5"/>
    <p:sldId id="276" r:id="rId6"/>
    <p:sldId id="275" r:id="rId7"/>
    <p:sldId id="279" r:id="rId8"/>
    <p:sldId id="278" r:id="rId9"/>
    <p:sldId id="277" r:id="rId10"/>
    <p:sldId id="283" r:id="rId11"/>
    <p:sldId id="281" r:id="rId12"/>
    <p:sldId id="273" r:id="rId13"/>
    <p:sldId id="286" r:id="rId14"/>
    <p:sldId id="287" r:id="rId15"/>
    <p:sldId id="289" r:id="rId16"/>
    <p:sldId id="288" r:id="rId17"/>
    <p:sldId id="290" r:id="rId18"/>
    <p:sldId id="291" r:id="rId19"/>
    <p:sldId id="292" r:id="rId20"/>
    <p:sldId id="293" r:id="rId21"/>
    <p:sldId id="295" r:id="rId22"/>
    <p:sldId id="294" r:id="rId23"/>
    <p:sldId id="272" r:id="rId24"/>
    <p:sldId id="296" r:id="rId25"/>
    <p:sldId id="297" r:id="rId26"/>
    <p:sldId id="298" r:id="rId27"/>
    <p:sldId id="274" r:id="rId28"/>
    <p:sldId id="299" r:id="rId29"/>
    <p:sldId id="300" r:id="rId30"/>
    <p:sldId id="301" r:id="rId31"/>
    <p:sldId id="302" r:id="rId32"/>
    <p:sldId id="303" r:id="rId33"/>
    <p:sldId id="280" r:id="rId34"/>
    <p:sldId id="282" r:id="rId35"/>
    <p:sldId id="304" r:id="rId36"/>
    <p:sldId id="305" r:id="rId37"/>
    <p:sldId id="284" r:id="rId38"/>
    <p:sldId id="28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268" r:id="rId50"/>
  </p:sldIdLst>
  <p:sldSz cx="12192000" cy="6858000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80" userDrawn="1">
          <p15:clr>
            <a:srgbClr val="A4A3A4"/>
          </p15:clr>
        </p15:guide>
        <p15:guide id="3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B3B3B"/>
    <a:srgbClr val="C00000"/>
    <a:srgbClr val="0F0F70"/>
    <a:srgbClr val="990000"/>
    <a:srgbClr val="FF9B9B"/>
    <a:srgbClr val="007635"/>
    <a:srgbClr val="5B9BD5"/>
    <a:srgbClr val="00A24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3954" autoAdjust="0"/>
  </p:normalViewPr>
  <p:slideViewPr>
    <p:cSldViewPr snapToGrid="0" showGuides="1">
      <p:cViewPr varScale="1">
        <p:scale>
          <a:sx n="107" d="100"/>
          <a:sy n="107" d="100"/>
        </p:scale>
        <p:origin x="924" y="102"/>
      </p:cViewPr>
      <p:guideLst>
        <p:guide pos="4080"/>
        <p:guide orient="horz" pos="1656"/>
      </p:guideLst>
    </p:cSldViewPr>
  </p:slideViewPr>
  <p:outlineViewPr>
    <p:cViewPr>
      <p:scale>
        <a:sx n="33" d="100"/>
        <a:sy n="33" d="100"/>
      </p:scale>
      <p:origin x="0" y="-204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87" d="100"/>
          <a:sy n="87" d="100"/>
        </p:scale>
        <p:origin x="1108" y="-21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53B65-7BB5-4D60-9879-5AFC8E04B446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6E87F-228F-44B2-B4EE-9BD47B249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데이터가 어디에 저장되는지 알 필요없이 데이터는 식별</a:t>
            </a:r>
            <a:r>
              <a:rPr lang="en-US" altLang="ko-KR" dirty="0"/>
              <a:t>ID</a:t>
            </a:r>
            <a:r>
              <a:rPr lang="ko-KR" altLang="en-US" dirty="0"/>
              <a:t>를 받아 저장되고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ID</a:t>
            </a:r>
            <a:r>
              <a:rPr lang="ko-KR" altLang="en-US" dirty="0"/>
              <a:t>를 통해 쉽게 다시 찾을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2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ko-KR" altLang="en-US" dirty="0"/>
              <a:t>의 </a:t>
            </a:r>
            <a:r>
              <a:rPr lang="en-US" altLang="ko-KR" dirty="0"/>
              <a:t>Erasure Coding </a:t>
            </a:r>
            <a:r>
              <a:rPr lang="ko-KR" altLang="en-US" dirty="0"/>
              <a:t>기능 수행 테스트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3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 dirty="0"/>
              <a:t>Title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</a:t>
            </a:r>
            <a:endParaRPr lang="en-US" altLang="ko-KR" dirty="0"/>
          </a:p>
          <a:p>
            <a:pPr lvl="3"/>
            <a:r>
              <a:rPr lang="ko-KR" altLang="en-US" dirty="0"/>
              <a:t>넷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 dirty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 dirty="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dirty="0">
                <a:solidFill>
                  <a:schemeClr val="bg1"/>
                </a:solidFill>
                <a:latin typeface="+mn-lt"/>
              </a:rPr>
              <a:t>Jaeha Shin</a:t>
            </a:r>
            <a:endParaRPr lang="ko-KR" altLang="en-US" sz="13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0.100.54.181:9000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5"/>
                </a:solidFill>
                <a:latin typeface="+mn-ea"/>
              </a:rPr>
              <a:t>MinIO</a:t>
            </a:r>
            <a:r>
              <a:rPr lang="en-US" altLang="ko-KR" sz="3600" b="1" dirty="0">
                <a:solidFill>
                  <a:schemeClr val="accent5"/>
                </a:solidFill>
                <a:latin typeface="+mn-ea"/>
              </a:rPr>
              <a:t> install Guide</a:t>
            </a:r>
            <a:endParaRPr lang="ko-KR" altLang="en-US" sz="36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Jaeha Shin</a:t>
            </a:r>
            <a:endParaRPr lang="en-US" altLang="ko-KR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2329" y="5227659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967062" y="517375"/>
            <a:ext cx="4257897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r>
              <a:rPr lang="en-US" altLang="ko-K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Next-generation Operating Systems Lab</a:t>
            </a:r>
          </a:p>
        </p:txBody>
      </p:sp>
    </p:spTree>
    <p:extLst>
      <p:ext uri="{BB962C8B-B14F-4D97-AF65-F5344CB8AC3E}">
        <p14:creationId xmlns:p14="http://schemas.microsoft.com/office/powerpoint/2010/main" val="335803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생성 후 콘솔 창이 비정상적으로 닫긴 후 서버 생성하면 오류 발생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해당 프로세스 </a:t>
            </a:r>
            <a:r>
              <a:rPr lang="en-US" altLang="ko-KR" dirty="0"/>
              <a:t>kill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E5FFC6-A8C6-8436-774D-FF2BCCEB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97" b="-1180"/>
          <a:stretch/>
        </p:blipFill>
        <p:spPr>
          <a:xfrm>
            <a:off x="295276" y="1595052"/>
            <a:ext cx="5467350" cy="38443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8A9538-C77F-A3EB-E20F-E6CC19485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59"/>
          <a:stretch/>
        </p:blipFill>
        <p:spPr>
          <a:xfrm>
            <a:off x="295276" y="2822330"/>
            <a:ext cx="7515225" cy="21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4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여전히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프로세스 존재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root </a:t>
            </a:r>
            <a:r>
              <a:rPr lang="ko-KR" altLang="en-US" dirty="0"/>
              <a:t>권한 얻은 후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프로세스 </a:t>
            </a:r>
            <a:r>
              <a:rPr lang="en-US" altLang="ko-KR" dirty="0"/>
              <a:t>kill</a:t>
            </a:r>
          </a:p>
          <a:p>
            <a:pPr lvl="1"/>
            <a:r>
              <a:rPr lang="ko-KR" altLang="en-US" dirty="0"/>
              <a:t>모든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프로세스 제거 되면 해결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C1E99-9B06-568F-6166-1A8E4603E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87"/>
          <a:stretch/>
        </p:blipFill>
        <p:spPr>
          <a:xfrm>
            <a:off x="323850" y="1537632"/>
            <a:ext cx="6362700" cy="80081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4BB569F-6AAF-A5C8-2764-D4C11109F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907295"/>
            <a:ext cx="8695018" cy="23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mc (</a:t>
            </a:r>
            <a:r>
              <a:rPr lang="en-US" altLang="ko-KR" dirty="0" err="1"/>
              <a:t>MinIO</a:t>
            </a:r>
            <a:r>
              <a:rPr lang="en-US" altLang="ko-KR" dirty="0"/>
              <a:t> client)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</a:t>
            </a:r>
            <a:r>
              <a:rPr lang="en-US" altLang="ko-KR" b="1" dirty="0" err="1">
                <a:latin typeface="Consolas" panose="020B0609020204030204" pitchFamily="49" charset="0"/>
              </a:rPr>
              <a:t>wget</a:t>
            </a:r>
            <a:r>
              <a:rPr lang="en-US" altLang="ko-KR" b="1" dirty="0">
                <a:latin typeface="Consolas" panose="020B0609020204030204" pitchFamily="49" charset="0"/>
              </a:rPr>
              <a:t> https://dl.min.io/client/mc/release/linux-amd64/mc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F243E9-74CF-9823-C286-708F3223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" y="2228849"/>
            <a:ext cx="76104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2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mc </a:t>
            </a:r>
            <a:r>
              <a:rPr lang="ko-KR" altLang="en-US" dirty="0"/>
              <a:t>실행 권한 설정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</a:t>
            </a:r>
            <a:r>
              <a:rPr lang="en-US" altLang="ko-KR" b="1" dirty="0" err="1">
                <a:latin typeface="Consolas" panose="020B0609020204030204" pitchFamily="49" charset="0"/>
              </a:rPr>
              <a:t>chmod</a:t>
            </a:r>
            <a:r>
              <a:rPr lang="en-US" altLang="ko-KR" b="1" dirty="0">
                <a:latin typeface="Consolas" panose="020B0609020204030204" pitchFamily="49" charset="0"/>
              </a:rPr>
              <a:t> +x mc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A19429-1961-7033-A490-06C53A115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228600" y="2228850"/>
            <a:ext cx="40957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 </a:t>
            </a:r>
            <a:r>
              <a:rPr lang="en-US" altLang="ko-KR" dirty="0"/>
              <a:t>config: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서버 구성 관리 </a:t>
            </a:r>
            <a:endParaRPr lang="en-US" altLang="ko-KR" dirty="0"/>
          </a:p>
          <a:p>
            <a:r>
              <a:rPr lang="en-US" altLang="ko-KR" dirty="0"/>
              <a:t>Host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config host add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 [URL:PORT] [ACCESS_KEY] [SECRET_KEY]</a:t>
            </a:r>
          </a:p>
          <a:p>
            <a:pPr lvl="1"/>
            <a:endParaRPr lang="en-US" altLang="ko-KR" b="1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정상적인 응답 예시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714DC-4014-DB17-636C-0A11CD5C2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18"/>
          <a:stretch/>
        </p:blipFill>
        <p:spPr>
          <a:xfrm>
            <a:off x="292190" y="2848536"/>
            <a:ext cx="8772525" cy="19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797D92-FD7B-A211-14D1-8761DDE7A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292189" y="3980106"/>
            <a:ext cx="87725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 </a:t>
            </a:r>
            <a:r>
              <a:rPr lang="en-US" altLang="ko-KR" dirty="0"/>
              <a:t>admin: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서버 관리</a:t>
            </a:r>
            <a:endParaRPr lang="en-US" altLang="ko-KR" dirty="0"/>
          </a:p>
          <a:p>
            <a:r>
              <a:rPr lang="en-US" altLang="ko-KR" dirty="0"/>
              <a:t>Host </a:t>
            </a:r>
            <a:r>
              <a:rPr lang="ko-KR" altLang="en-US" dirty="0"/>
              <a:t>간략 정보 보기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admin info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</a:p>
          <a:p>
            <a:pPr lvl="2"/>
            <a:endParaRPr lang="en-US" altLang="ko-KR" b="1" dirty="0">
              <a:solidFill>
                <a:srgbClr val="4472C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정상적인 응답 예시 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비정상적인 응답 예시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+mn-ea"/>
              </a:rPr>
              <a:t>Host </a:t>
            </a:r>
            <a:r>
              <a:rPr lang="ko-KR" altLang="en-US" dirty="0">
                <a:latin typeface="+mn-ea"/>
              </a:rPr>
              <a:t>추가 할 때</a:t>
            </a:r>
            <a:r>
              <a:rPr lang="en-US" altLang="ko-KR" dirty="0">
                <a:latin typeface="+mn-ea"/>
              </a:rPr>
              <a:t>, Port</a:t>
            </a:r>
            <a:r>
              <a:rPr lang="ko-KR" altLang="en-US" dirty="0">
                <a:latin typeface="+mn-ea"/>
              </a:rPr>
              <a:t>값을 확인한다</a:t>
            </a:r>
            <a:r>
              <a:rPr lang="en-US" altLang="ko-KR" dirty="0">
                <a:latin typeface="+mn-ea"/>
              </a:rPr>
              <a:t>. (Port</a:t>
            </a:r>
            <a:r>
              <a:rPr lang="ko-KR" altLang="en-US" dirty="0">
                <a:latin typeface="+mn-ea"/>
              </a:rPr>
              <a:t> 기본값은 </a:t>
            </a:r>
            <a:r>
              <a:rPr lang="en-US" altLang="ko-KR" dirty="0">
                <a:latin typeface="+mn-ea"/>
              </a:rPr>
              <a:t>9000)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A190A8-284A-9440-05BC-6C523C92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20"/>
          <a:stretch/>
        </p:blipFill>
        <p:spPr>
          <a:xfrm>
            <a:off x="295275" y="2733351"/>
            <a:ext cx="4229100" cy="16224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E404005-B1CD-421F-15F6-0162AC58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b="-624"/>
          <a:stretch/>
        </p:blipFill>
        <p:spPr>
          <a:xfrm>
            <a:off x="295275" y="3609975"/>
            <a:ext cx="4229100" cy="13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9E8105-08AA-877A-378F-8901C56B1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6073140"/>
            <a:ext cx="1036320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 </a:t>
            </a:r>
            <a:r>
              <a:rPr lang="ko-KR" altLang="en-US" dirty="0"/>
              <a:t>목록 보기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config host ls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gcs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구글에서 제공하는 스토리지 서비스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play – min.io</a:t>
            </a:r>
            <a:r>
              <a:rPr lang="ko-KR" altLang="en-US" dirty="0">
                <a:latin typeface="+mn-ea"/>
              </a:rPr>
              <a:t>에서 제공하는 </a:t>
            </a:r>
            <a:r>
              <a:rPr lang="en-US" altLang="ko-KR" dirty="0" err="1">
                <a:latin typeface="+mn-ea"/>
              </a:rPr>
              <a:t>MinIO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스토리지 서비스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s3 – AWS</a:t>
            </a:r>
            <a:r>
              <a:rPr lang="ko-KR" altLang="en-US" dirty="0">
                <a:latin typeface="+mn-ea"/>
              </a:rPr>
              <a:t>에서 제공하는 스토리지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서비스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local – </a:t>
            </a:r>
            <a:r>
              <a:rPr lang="ko-KR" altLang="en-US" dirty="0">
                <a:latin typeface="+mn-ea"/>
              </a:rPr>
              <a:t>사용자가 로컬에 직접 설정한 </a:t>
            </a:r>
            <a:r>
              <a:rPr lang="en-US" altLang="ko-KR" dirty="0" err="1">
                <a:latin typeface="+mn-ea"/>
              </a:rPr>
              <a:t>MinIO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9D52AA-421F-FFBA-81B7-7FC943A81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/>
          <a:stretch/>
        </p:blipFill>
        <p:spPr>
          <a:xfrm>
            <a:off x="7467600" y="1163550"/>
            <a:ext cx="4190018" cy="47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nsolas" panose="020B0609020204030204" pitchFamily="49" charset="0"/>
              </a:rPr>
              <a:t>명령어 </a:t>
            </a:r>
            <a:r>
              <a:rPr lang="en-US" altLang="ko-KR" dirty="0">
                <a:latin typeface="+mn-ea"/>
              </a:rPr>
              <a:t>mb: Bucket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생성하기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mb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[BUCKET_NAME]</a:t>
            </a:r>
          </a:p>
          <a:p>
            <a:endParaRPr lang="en-US" altLang="ko-KR" b="1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정상적인 응답 예시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비정상적인 응답 예시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+mn-ea"/>
              </a:rPr>
              <a:t>Bucket</a:t>
            </a:r>
            <a:r>
              <a:rPr lang="ko-KR" altLang="en-US" dirty="0">
                <a:solidFill>
                  <a:srgbClr val="C00000"/>
                </a:solidFill>
                <a:latin typeface="+mn-ea"/>
              </a:rPr>
              <a:t> 이름 중복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다른 </a:t>
            </a:r>
            <a:r>
              <a:rPr lang="en-US" altLang="ko-KR" dirty="0">
                <a:latin typeface="Consolas" panose="020B0609020204030204" pitchFamily="49" charset="0"/>
              </a:rPr>
              <a:t>Bucket</a:t>
            </a:r>
            <a:r>
              <a:rPr lang="ko-KR" altLang="en-US" dirty="0">
                <a:latin typeface="Consolas" panose="020B0609020204030204" pitchFamily="49" charset="0"/>
              </a:rPr>
              <a:t> 이름으로 생성하여 해결한다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mb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[BUCKET_NAME]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C674D-FCAD-88FB-4787-60ECCCC32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2" b="54205"/>
          <a:stretch/>
        </p:blipFill>
        <p:spPr>
          <a:xfrm>
            <a:off x="228600" y="2257647"/>
            <a:ext cx="4000500" cy="186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53383-9446-F830-525E-A160F6EB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6" r="45242" b="-1335"/>
          <a:stretch/>
        </p:blipFill>
        <p:spPr>
          <a:xfrm>
            <a:off x="228600" y="3429000"/>
            <a:ext cx="4000500" cy="2095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299520-4CF2-2637-131E-14E0E01A83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4" b="2116"/>
          <a:stretch/>
        </p:blipFill>
        <p:spPr>
          <a:xfrm>
            <a:off x="228600" y="5608319"/>
            <a:ext cx="11195685" cy="1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명령어 </a:t>
            </a:r>
            <a:r>
              <a:rPr lang="en-US" altLang="ko-KR" dirty="0">
                <a:latin typeface="+mn-ea"/>
              </a:rPr>
              <a:t>ls: Bucket</a:t>
            </a:r>
            <a:r>
              <a:rPr lang="ko-KR" altLang="en-US" dirty="0">
                <a:latin typeface="+mn-ea"/>
              </a:rPr>
              <a:t> 목록 보기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ls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</a:p>
          <a:p>
            <a:endParaRPr lang="en-US" altLang="ko-KR" b="1" dirty="0">
              <a:solidFill>
                <a:srgbClr val="4472C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6DBEC8-6C67-BECF-84AE-CE549A1F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95512"/>
            <a:ext cx="72771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3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Bucket</a:t>
            </a:r>
            <a:r>
              <a:rPr lang="ko-KR" altLang="en-US" dirty="0">
                <a:latin typeface="+mn-ea"/>
              </a:rPr>
              <a:t>에 </a:t>
            </a:r>
            <a:r>
              <a:rPr lang="en-US" altLang="ko-KR" dirty="0">
                <a:latin typeface="+mn-ea"/>
              </a:rPr>
              <a:t>Object</a:t>
            </a:r>
            <a:r>
              <a:rPr lang="ko-KR" altLang="en-US" dirty="0">
                <a:latin typeface="+mn-ea"/>
              </a:rPr>
              <a:t> 업로드하기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파일 업로드 방식은 두가지 </a:t>
            </a:r>
            <a:r>
              <a:rPr lang="en-US" altLang="ko-KR" dirty="0">
                <a:latin typeface="Consolas" panose="020B0609020204030204" pitchFamily="49" charset="0"/>
              </a:rPr>
              <a:t>– </a:t>
            </a:r>
            <a:r>
              <a:rPr lang="ko-KR" altLang="en-US" dirty="0">
                <a:latin typeface="Consolas" panose="020B0609020204030204" pitchFamily="49" charset="0"/>
              </a:rPr>
              <a:t>명령어</a:t>
            </a:r>
            <a:r>
              <a:rPr lang="en-US" altLang="ko-KR" dirty="0">
                <a:latin typeface="Consolas" panose="020B0609020204030204" pitchFamily="49" charset="0"/>
              </a:rPr>
              <a:t>: </a:t>
            </a:r>
            <a:r>
              <a:rPr lang="en-US" altLang="ko-KR" dirty="0">
                <a:latin typeface="+mn-ea"/>
              </a:rPr>
              <a:t>mv, cp</a:t>
            </a:r>
          </a:p>
          <a:p>
            <a:pPr lvl="1"/>
            <a:r>
              <a:rPr lang="en-US" altLang="ko-KR" dirty="0">
                <a:latin typeface="+mn-ea"/>
              </a:rPr>
              <a:t>mv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명령어는 로컬 파일이 삭제되므로 보편적으로 </a:t>
            </a:r>
            <a:r>
              <a:rPr lang="en-US" altLang="ko-KR" dirty="0">
                <a:latin typeface="+mn-ea"/>
              </a:rPr>
              <a:t>cp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사용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cp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[OBJECT_NAME] 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[BUCKET_NAME]</a:t>
            </a:r>
          </a:p>
          <a:p>
            <a:endParaRPr lang="en-US" altLang="ko-KR" b="1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정상적인 응답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960169-D2EF-B415-2CAF-353B3E949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1" b="59088"/>
          <a:stretch/>
        </p:blipFill>
        <p:spPr>
          <a:xfrm>
            <a:off x="228600" y="3199650"/>
            <a:ext cx="5305425" cy="141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0DA11-6C14-6524-9DB0-2241F2587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914" r="18" b="-11397"/>
          <a:stretch/>
        </p:blipFill>
        <p:spPr>
          <a:xfrm>
            <a:off x="228600" y="4383053"/>
            <a:ext cx="11757661" cy="2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6CA59-0CCD-E73A-1184-FE6F4F3F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F7625-4994-3A49-D552-0C91A05C9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endParaRPr lang="en-US" altLang="ko-KR" dirty="0"/>
          </a:p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</a:p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</a:p>
          <a:p>
            <a:r>
              <a:rPr lang="en-US" altLang="ko-KR" dirty="0"/>
              <a:t>Erasure</a:t>
            </a:r>
            <a:r>
              <a:rPr lang="ko-KR" altLang="en-US" dirty="0"/>
              <a:t> </a:t>
            </a:r>
            <a:r>
              <a:rPr lang="en-US" altLang="ko-KR" dirty="0"/>
              <a:t>Coding</a:t>
            </a:r>
          </a:p>
          <a:p>
            <a:r>
              <a:rPr lang="en-US" altLang="ko-KR" dirty="0" err="1"/>
              <a:t>MinIO</a:t>
            </a:r>
            <a:r>
              <a:rPr lang="en-US" altLang="ko-KR" dirty="0"/>
              <a:t> Distributed Mode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708681-B86B-926E-511F-00DBE640A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2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명령어 </a:t>
            </a:r>
            <a:r>
              <a:rPr lang="en-US" altLang="ko-KR" dirty="0">
                <a:latin typeface="+mn-ea"/>
              </a:rPr>
              <a:t>ls: </a:t>
            </a:r>
            <a:r>
              <a:rPr lang="ko-KR" altLang="en-US" dirty="0">
                <a:latin typeface="+mn-ea"/>
              </a:rPr>
              <a:t>버킷의 리스트 보기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ls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[BUCKET_NAME]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84FE6-28C9-5946-7641-25F379AA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14562"/>
            <a:ext cx="56102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8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Host</a:t>
            </a:r>
            <a:r>
              <a:rPr lang="ko-KR" altLang="en-US" dirty="0"/>
              <a:t>의 정보를 </a:t>
            </a:r>
            <a:r>
              <a:rPr lang="en-US" altLang="ko-KR" dirty="0" err="1"/>
              <a:t>json</a:t>
            </a:r>
            <a:r>
              <a:rPr lang="ko-KR" altLang="en-US" dirty="0"/>
              <a:t>형식으로 보기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admin –-</a:t>
            </a:r>
            <a:r>
              <a:rPr lang="en-US" altLang="ko-KR" b="1" dirty="0" err="1">
                <a:latin typeface="Consolas" panose="020B0609020204030204" pitchFamily="49" charset="0"/>
              </a:rPr>
              <a:t>json</a:t>
            </a:r>
            <a:r>
              <a:rPr lang="en-US" altLang="ko-KR" b="1" dirty="0">
                <a:latin typeface="Consolas" panose="020B0609020204030204" pitchFamily="49" charset="0"/>
              </a:rPr>
              <a:t> info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endParaRPr lang="ko-KR" altLang="en-US" b="1" dirty="0">
              <a:solidFill>
                <a:srgbClr val="4472C4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99F6FF-DC20-35CE-DB98-1D061FE7F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2076313"/>
            <a:ext cx="3871913" cy="41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4852F-C829-3F53-A95E-101CE211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Client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F8D5-9492-403F-3DC0-9FFC86A6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명령어</a:t>
            </a:r>
            <a:r>
              <a:rPr lang="en-US" altLang="ko-KR" dirty="0">
                <a:latin typeface="+mn-ea"/>
              </a:rPr>
              <a:t> rm: Bucket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Object</a:t>
            </a:r>
            <a:r>
              <a:rPr lang="ko-KR" altLang="en-US" dirty="0">
                <a:latin typeface="+mn-ea"/>
              </a:rPr>
              <a:t> 삭제하기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rm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[BUCKET_NAME]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[OBJECT_NAME]</a:t>
            </a:r>
          </a:p>
          <a:p>
            <a:pPr lvl="2"/>
            <a:endParaRPr lang="en-US" altLang="ko-KR" b="1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정상적인 응답 예시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+mn-ea"/>
              </a:rPr>
              <a:t>명령어 </a:t>
            </a:r>
            <a:r>
              <a:rPr lang="en-US" altLang="ko-KR" dirty="0" err="1">
                <a:latin typeface="+mn-ea"/>
              </a:rPr>
              <a:t>rb</a:t>
            </a:r>
            <a:r>
              <a:rPr lang="en-US" altLang="ko-KR" dirty="0">
                <a:latin typeface="+mn-ea"/>
              </a:rPr>
              <a:t> –force: Bucket </a:t>
            </a:r>
            <a:r>
              <a:rPr lang="ko-KR" altLang="en-US" dirty="0">
                <a:latin typeface="+mn-ea"/>
              </a:rPr>
              <a:t>삭제하기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--force </a:t>
            </a:r>
            <a:r>
              <a:rPr lang="en-US" altLang="ko-KR" b="1" dirty="0" err="1">
                <a:latin typeface="Consolas" panose="020B0609020204030204" pitchFamily="49" charset="0"/>
              </a:rPr>
              <a:t>rb</a:t>
            </a:r>
            <a:r>
              <a:rPr lang="en-US" altLang="ko-KR" b="1" dirty="0"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  <a:r>
              <a:rPr lang="en-US" altLang="ko-KR" b="1" dirty="0"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[BUCKET_NAME]</a:t>
            </a:r>
          </a:p>
          <a:p>
            <a:r>
              <a:rPr lang="ko-KR" altLang="en-US" dirty="0">
                <a:latin typeface="+mn-ea"/>
              </a:rPr>
              <a:t>명령어 </a:t>
            </a:r>
            <a:r>
              <a:rPr lang="en-US" altLang="ko-KR" dirty="0" err="1">
                <a:latin typeface="+mn-ea"/>
              </a:rPr>
              <a:t>rb</a:t>
            </a:r>
            <a:r>
              <a:rPr lang="en-US" altLang="ko-KR" dirty="0">
                <a:latin typeface="+mn-ea"/>
              </a:rPr>
              <a:t> --force --dangerous: </a:t>
            </a:r>
            <a:r>
              <a:rPr lang="ko-KR" altLang="en-US" dirty="0">
                <a:latin typeface="+mn-ea"/>
              </a:rPr>
              <a:t>서버 내부의 모든 </a:t>
            </a:r>
            <a:r>
              <a:rPr lang="en-US" altLang="ko-KR" dirty="0">
                <a:latin typeface="+mn-ea"/>
              </a:rPr>
              <a:t>Bucket</a:t>
            </a:r>
            <a:r>
              <a:rPr lang="ko-KR" altLang="en-US" dirty="0">
                <a:latin typeface="+mn-ea"/>
              </a:rPr>
              <a:t>과 하위 폴더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./mc </a:t>
            </a:r>
            <a:r>
              <a:rPr lang="en-US" altLang="ko-KR" b="1" dirty="0" err="1">
                <a:latin typeface="Consolas" panose="020B0609020204030204" pitchFamily="49" charset="0"/>
              </a:rPr>
              <a:t>rb</a:t>
            </a:r>
            <a:r>
              <a:rPr lang="en-US" altLang="ko-KR" b="1" dirty="0">
                <a:latin typeface="Consolas" panose="020B0609020204030204" pitchFamily="49" charset="0"/>
              </a:rPr>
              <a:t> --force --dangerous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[HOST_NAME]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7CBCB-2AFF-6C73-F8D9-21BBCC8C6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A96A7-1C79-37F0-3C6E-18A4D2E39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85"/>
          <a:stretch/>
        </p:blipFill>
        <p:spPr>
          <a:xfrm>
            <a:off x="319086" y="2085175"/>
            <a:ext cx="5153025" cy="18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2AE0C-05C7-9EFD-9AC2-1BDB0003D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9086" y="3038475"/>
            <a:ext cx="5153025" cy="16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41621E4-CE80-E966-7066-35B1FBE99474}"/>
              </a:ext>
            </a:extLst>
          </p:cNvPr>
          <p:cNvGrpSpPr/>
          <p:nvPr/>
        </p:nvGrpSpPr>
        <p:grpSpPr>
          <a:xfrm>
            <a:off x="4049459" y="2213518"/>
            <a:ext cx="6215638" cy="3018546"/>
            <a:chOff x="4049459" y="2213518"/>
            <a:chExt cx="6215638" cy="3018546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70F25FEF-D931-67EC-0ECA-513E664E8921}"/>
                </a:ext>
              </a:extLst>
            </p:cNvPr>
            <p:cNvSpPr/>
            <p:nvPr/>
          </p:nvSpPr>
          <p:spPr>
            <a:xfrm>
              <a:off x="4049459" y="2213519"/>
              <a:ext cx="1941550" cy="2641277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FEE986-BA67-BFBC-44E6-799C15F6CCE6}"/>
                </a:ext>
              </a:extLst>
            </p:cNvPr>
            <p:cNvSpPr txBox="1"/>
            <p:nvPr/>
          </p:nvSpPr>
          <p:spPr>
            <a:xfrm>
              <a:off x="4191324" y="4862732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Storage node 1</a:t>
              </a:r>
              <a:endParaRPr lang="ko-KR" altLang="en-US" b="1" i="1" dirty="0"/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E5D92189-05D6-BADE-8DF0-6710B58D53F2}"/>
                </a:ext>
              </a:extLst>
            </p:cNvPr>
            <p:cNvSpPr/>
            <p:nvPr/>
          </p:nvSpPr>
          <p:spPr>
            <a:xfrm>
              <a:off x="6186503" y="2213519"/>
              <a:ext cx="1941550" cy="2641277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E3793-FF9A-088F-18A3-01A35171BAE9}"/>
                </a:ext>
              </a:extLst>
            </p:cNvPr>
            <p:cNvSpPr txBox="1"/>
            <p:nvPr/>
          </p:nvSpPr>
          <p:spPr>
            <a:xfrm>
              <a:off x="6328364" y="4862732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Storage node 2</a:t>
              </a:r>
              <a:endParaRPr lang="ko-KR" altLang="en-US" b="1" i="1" dirty="0"/>
            </a:p>
          </p:txBody>
        </p:sp>
        <p:sp>
          <p:nvSpPr>
            <p:cNvPr id="17" name="원통형 16">
              <a:extLst>
                <a:ext uri="{FF2B5EF4-FFF2-40B4-BE49-F238E27FC236}">
                  <a16:creationId xmlns:a16="http://schemas.microsoft.com/office/drawing/2014/main" id="{61CFF113-5E00-AC5C-B034-DCB8CD7FBAF2}"/>
                </a:ext>
              </a:extLst>
            </p:cNvPr>
            <p:cNvSpPr/>
            <p:nvPr/>
          </p:nvSpPr>
          <p:spPr>
            <a:xfrm>
              <a:off x="8323547" y="2213518"/>
              <a:ext cx="1941550" cy="2641277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2BB9CD-A0DC-FC80-20AF-5C8E73D1B8D1}"/>
                </a:ext>
              </a:extLst>
            </p:cNvPr>
            <p:cNvSpPr txBox="1"/>
            <p:nvPr/>
          </p:nvSpPr>
          <p:spPr>
            <a:xfrm>
              <a:off x="8465409" y="4862732"/>
              <a:ext cx="165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Storage node 3</a:t>
              </a:r>
              <a:endParaRPr lang="ko-KR" altLang="en-US" b="1" i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BAD9A01-5F1C-D243-E53F-57BC74AF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Replication (3x)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2DF58-F66B-A4E3-B5D1-4F10E6FF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정의된 수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데이터를 생성하여 다른 클러스터에 복제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4F4A99-1354-B4FF-F711-F93F7EEA0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1BA771-F3C2-74DB-9BD2-9681ADD303F1}"/>
              </a:ext>
            </a:extLst>
          </p:cNvPr>
          <p:cNvGrpSpPr/>
          <p:nvPr/>
        </p:nvGrpSpPr>
        <p:grpSpPr>
          <a:xfrm>
            <a:off x="1783976" y="2895000"/>
            <a:ext cx="1506071" cy="1906775"/>
            <a:chOff x="1783976" y="2895000"/>
            <a:chExt cx="1506071" cy="1906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0B2073-829A-80F6-FB99-460D58DDD06F}"/>
                </a:ext>
              </a:extLst>
            </p:cNvPr>
            <p:cNvSpPr/>
            <p:nvPr/>
          </p:nvSpPr>
          <p:spPr>
            <a:xfrm>
              <a:off x="1783976" y="2895000"/>
              <a:ext cx="1506071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B84066-0BDE-F9D0-B0E1-27BF58FEA9AD}"/>
                </a:ext>
              </a:extLst>
            </p:cNvPr>
            <p:cNvSpPr txBox="1"/>
            <p:nvPr/>
          </p:nvSpPr>
          <p:spPr>
            <a:xfrm>
              <a:off x="2219456" y="4432443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data</a:t>
              </a:r>
              <a:endParaRPr lang="ko-KR" altLang="en-US" b="1" i="1" dirty="0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C45AD64-F703-4CCF-3055-ECEB60DCDAD0}"/>
              </a:ext>
            </a:extLst>
          </p:cNvPr>
          <p:cNvSpPr/>
          <p:nvPr/>
        </p:nvSpPr>
        <p:spPr>
          <a:xfrm>
            <a:off x="3495375" y="3493389"/>
            <a:ext cx="358590" cy="340659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58489E-B6AE-0D89-0061-B6E8A8EBC4C3}"/>
              </a:ext>
            </a:extLst>
          </p:cNvPr>
          <p:cNvGrpSpPr/>
          <p:nvPr/>
        </p:nvGrpSpPr>
        <p:grpSpPr>
          <a:xfrm>
            <a:off x="4267199" y="2894996"/>
            <a:ext cx="1506071" cy="1906775"/>
            <a:chOff x="4267199" y="2894996"/>
            <a:chExt cx="1506071" cy="19067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CC9E82-5583-2F96-90A5-A7F00C758650}"/>
                </a:ext>
              </a:extLst>
            </p:cNvPr>
            <p:cNvSpPr/>
            <p:nvPr/>
          </p:nvSpPr>
          <p:spPr>
            <a:xfrm>
              <a:off x="4267199" y="2894996"/>
              <a:ext cx="1506071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7DD312-1D5B-6388-16C1-300B45EB4DD3}"/>
                </a:ext>
              </a:extLst>
            </p:cNvPr>
            <p:cNvSpPr txBox="1"/>
            <p:nvPr/>
          </p:nvSpPr>
          <p:spPr>
            <a:xfrm>
              <a:off x="4702679" y="443243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data</a:t>
              </a:r>
              <a:endParaRPr lang="ko-KR" altLang="en-US" b="1" i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FB22E34-A828-898C-EC5B-292464126E88}"/>
              </a:ext>
            </a:extLst>
          </p:cNvPr>
          <p:cNvGrpSpPr/>
          <p:nvPr/>
        </p:nvGrpSpPr>
        <p:grpSpPr>
          <a:xfrm>
            <a:off x="6404242" y="2894996"/>
            <a:ext cx="1506071" cy="1906775"/>
            <a:chOff x="6404242" y="2894996"/>
            <a:chExt cx="1506071" cy="1906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73640E-E020-CFEB-BBAF-D5EB5767DF6D}"/>
                </a:ext>
              </a:extLst>
            </p:cNvPr>
            <p:cNvSpPr/>
            <p:nvPr/>
          </p:nvSpPr>
          <p:spPr>
            <a:xfrm>
              <a:off x="6404242" y="2894996"/>
              <a:ext cx="1506071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014BCC-B127-CD5A-4ED9-7A222308C48D}"/>
                </a:ext>
              </a:extLst>
            </p:cNvPr>
            <p:cNvSpPr txBox="1"/>
            <p:nvPr/>
          </p:nvSpPr>
          <p:spPr>
            <a:xfrm>
              <a:off x="6839722" y="443243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data</a:t>
              </a:r>
              <a:endParaRPr lang="ko-KR" altLang="en-US" b="1" i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A6FFE2-8761-4117-BBC4-8183519FB3C8}"/>
              </a:ext>
            </a:extLst>
          </p:cNvPr>
          <p:cNvGrpSpPr/>
          <p:nvPr/>
        </p:nvGrpSpPr>
        <p:grpSpPr>
          <a:xfrm>
            <a:off x="8563532" y="2894996"/>
            <a:ext cx="1506071" cy="1906775"/>
            <a:chOff x="8563532" y="2894996"/>
            <a:chExt cx="1506071" cy="19067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81F7FF5-1B01-C9DA-84C0-471A84DFE6FD}"/>
                </a:ext>
              </a:extLst>
            </p:cNvPr>
            <p:cNvSpPr/>
            <p:nvPr/>
          </p:nvSpPr>
          <p:spPr>
            <a:xfrm>
              <a:off x="8563532" y="2894996"/>
              <a:ext cx="1506071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57FB92-4098-E10C-A7BA-70FA0B3EA251}"/>
                </a:ext>
              </a:extLst>
            </p:cNvPr>
            <p:cNvSpPr txBox="1"/>
            <p:nvPr/>
          </p:nvSpPr>
          <p:spPr>
            <a:xfrm>
              <a:off x="8999012" y="443243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data</a:t>
              </a:r>
              <a:endParaRPr lang="ko-KR" altLang="en-US" b="1" i="1" dirty="0"/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F5A3981A-06A7-DAA6-1F83-1C8625516D5E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만약 데이터 하나가 손실 시 다른 노드에서 데이터 가져옴</a:t>
            </a:r>
            <a:endParaRPr lang="en-US" altLang="ko-KR" dirty="0"/>
          </a:p>
        </p:txBody>
      </p:sp>
      <p:sp>
        <p:nvSpPr>
          <p:cNvPr id="30" name="화살표: 위로 구부러짐 29">
            <a:extLst>
              <a:ext uri="{FF2B5EF4-FFF2-40B4-BE49-F238E27FC236}">
                <a16:creationId xmlns:a16="http://schemas.microsoft.com/office/drawing/2014/main" id="{A299FF9D-2A47-E04B-3A2C-DE5DFB732C44}"/>
              </a:ext>
            </a:extLst>
          </p:cNvPr>
          <p:cNvSpPr/>
          <p:nvPr/>
        </p:nvSpPr>
        <p:spPr>
          <a:xfrm flipH="1" flipV="1">
            <a:off x="2351156" y="1722046"/>
            <a:ext cx="4741242" cy="1378826"/>
          </a:xfrm>
          <a:prstGeom prst="curvedUpArrow">
            <a:avLst/>
          </a:prstGeom>
          <a:solidFill>
            <a:srgbClr val="C00000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5EE8537A-6327-AD85-CC7E-E1B37D138928}"/>
              </a:ext>
            </a:extLst>
          </p:cNvPr>
          <p:cNvSpPr/>
          <p:nvPr/>
        </p:nvSpPr>
        <p:spPr>
          <a:xfrm rot="2700000">
            <a:off x="4116889" y="2760372"/>
            <a:ext cx="1806692" cy="1806692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85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7" grpId="1" animBg="1"/>
      <p:bldP spid="28" grpId="0"/>
      <p:bldP spid="30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2415A-C76D-2687-C61F-647EF9B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Replication (3x)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B3F21-6ED3-353A-5345-CD979ED93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정의된 수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데이터를 생성하여 다른 클러스터에 복제</a:t>
            </a:r>
            <a:endParaRPr lang="en-US" altLang="ko-KR" dirty="0"/>
          </a:p>
          <a:p>
            <a:r>
              <a:rPr lang="ko-KR" altLang="en-US" dirty="0"/>
              <a:t>파일의 용량 오버헤드가 세 배가 됨</a:t>
            </a:r>
            <a:endParaRPr lang="en-US" altLang="ko-KR" dirty="0"/>
          </a:p>
          <a:p>
            <a:r>
              <a:rPr lang="ko-KR" altLang="en-US" dirty="0"/>
              <a:t>기존 데이터 그대로 가져오기 때문에 </a:t>
            </a:r>
            <a:r>
              <a:rPr lang="en-US" altLang="ko-KR" dirty="0"/>
              <a:t>CPU </a:t>
            </a:r>
            <a:r>
              <a:rPr lang="ko-KR" altLang="en-US" dirty="0"/>
              <a:t>연산 오버헤드는 없음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90899-95B2-0666-AA2B-77F93F9A5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05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EC105045-76C8-8D42-A373-6DE64EF6D851}"/>
              </a:ext>
            </a:extLst>
          </p:cNvPr>
          <p:cNvGrpSpPr/>
          <p:nvPr/>
        </p:nvGrpSpPr>
        <p:grpSpPr>
          <a:xfrm>
            <a:off x="1165422" y="4314408"/>
            <a:ext cx="5284696" cy="1912485"/>
            <a:chOff x="1165422" y="4314408"/>
            <a:chExt cx="5284696" cy="19124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A70513-A2A4-73AF-ACA3-6C14C93D2E92}"/>
                </a:ext>
              </a:extLst>
            </p:cNvPr>
            <p:cNvSpPr/>
            <p:nvPr/>
          </p:nvSpPr>
          <p:spPr>
            <a:xfrm>
              <a:off x="1165422" y="4317102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0AA308-A9F2-B5EA-B2B3-274FC4C13BFF}"/>
                </a:ext>
              </a:extLst>
            </p:cNvPr>
            <p:cNvSpPr/>
            <p:nvPr/>
          </p:nvSpPr>
          <p:spPr>
            <a:xfrm>
              <a:off x="1712270" y="4317101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4B5B8B4-8176-AAA5-E9DA-8FB6F7863A9C}"/>
                </a:ext>
              </a:extLst>
            </p:cNvPr>
            <p:cNvSpPr/>
            <p:nvPr/>
          </p:nvSpPr>
          <p:spPr>
            <a:xfrm>
              <a:off x="4993358" y="4314409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FE1BE9-E53F-0E2E-CA1A-50F83F954691}"/>
                </a:ext>
              </a:extLst>
            </p:cNvPr>
            <p:cNvSpPr/>
            <p:nvPr/>
          </p:nvSpPr>
          <p:spPr>
            <a:xfrm>
              <a:off x="2805966" y="4317100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EE28551-F6EC-94BE-8B0E-2E3E0316916A}"/>
                </a:ext>
              </a:extLst>
            </p:cNvPr>
            <p:cNvSpPr/>
            <p:nvPr/>
          </p:nvSpPr>
          <p:spPr>
            <a:xfrm>
              <a:off x="6091528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3435971-D86B-CC95-B429-5269310DC33B}"/>
                </a:ext>
              </a:extLst>
            </p:cNvPr>
            <p:cNvSpPr/>
            <p:nvPr/>
          </p:nvSpPr>
          <p:spPr>
            <a:xfrm>
              <a:off x="5542443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32686AE-17B5-2530-2A50-BAFF00BE9258}"/>
                </a:ext>
              </a:extLst>
            </p:cNvPr>
            <p:cNvSpPr/>
            <p:nvPr/>
          </p:nvSpPr>
          <p:spPr>
            <a:xfrm>
              <a:off x="4446510" y="4317100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227CB83-B938-FAC0-0ACA-0F04FAFDD34C}"/>
                </a:ext>
              </a:extLst>
            </p:cNvPr>
            <p:cNvSpPr/>
            <p:nvPr/>
          </p:nvSpPr>
          <p:spPr>
            <a:xfrm>
              <a:off x="2259118" y="4317098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FB8A18-C972-1DFB-1EFC-B5AB834074FA}"/>
                </a:ext>
              </a:extLst>
            </p:cNvPr>
            <p:cNvSpPr/>
            <p:nvPr/>
          </p:nvSpPr>
          <p:spPr>
            <a:xfrm>
              <a:off x="3352814" y="4317098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8A37A2-49B4-B5D4-5E39-111548E7D086}"/>
                </a:ext>
              </a:extLst>
            </p:cNvPr>
            <p:cNvSpPr/>
            <p:nvPr/>
          </p:nvSpPr>
          <p:spPr>
            <a:xfrm>
              <a:off x="3899662" y="4314409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1D731C-A8DA-AC91-01B9-701E4E478E30}"/>
                </a:ext>
              </a:extLst>
            </p:cNvPr>
            <p:cNvSpPr txBox="1"/>
            <p:nvPr/>
          </p:nvSpPr>
          <p:spPr>
            <a:xfrm>
              <a:off x="3158056" y="5857561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N + K block</a:t>
              </a:r>
              <a:endParaRPr lang="ko-KR" altLang="en-US" b="1" i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3BEC6F-2D93-8D2A-A1EA-E89B8B01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AF01C-B717-DE44-5E46-57468182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스토리지에서 데이터 저장 공간 효율성을 높이기 위해 설계된 데이터 복제 방식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60897-A429-E1B2-D4E1-743CE2122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C76162-148A-13A7-AE4C-B7E646FA3CE0}"/>
              </a:ext>
            </a:extLst>
          </p:cNvPr>
          <p:cNvGrpSpPr/>
          <p:nvPr/>
        </p:nvGrpSpPr>
        <p:grpSpPr>
          <a:xfrm>
            <a:off x="1568823" y="1962671"/>
            <a:ext cx="1506071" cy="1906775"/>
            <a:chOff x="1568823" y="1962671"/>
            <a:chExt cx="1506071" cy="19067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FF9C29-AB4E-8507-6B77-030F4E1D88A1}"/>
                </a:ext>
              </a:extLst>
            </p:cNvPr>
            <p:cNvSpPr/>
            <p:nvPr/>
          </p:nvSpPr>
          <p:spPr>
            <a:xfrm>
              <a:off x="1568823" y="1962671"/>
              <a:ext cx="1506071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0E8754-C527-7586-CCD4-3060BFC78456}"/>
                </a:ext>
              </a:extLst>
            </p:cNvPr>
            <p:cNvSpPr txBox="1"/>
            <p:nvPr/>
          </p:nvSpPr>
          <p:spPr>
            <a:xfrm>
              <a:off x="2004303" y="3500114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data</a:t>
              </a:r>
              <a:endParaRPr lang="ko-KR" altLang="en-US" b="1" i="1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733450D-F70A-B0E3-D445-EA6A886D9159}"/>
              </a:ext>
            </a:extLst>
          </p:cNvPr>
          <p:cNvGrpSpPr/>
          <p:nvPr/>
        </p:nvGrpSpPr>
        <p:grpSpPr>
          <a:xfrm>
            <a:off x="4052047" y="1962668"/>
            <a:ext cx="3639678" cy="1906778"/>
            <a:chOff x="4052047" y="1962668"/>
            <a:chExt cx="3639678" cy="19067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40521B5-0C51-FB94-3726-13B7977A8ECF}"/>
                </a:ext>
              </a:extLst>
            </p:cNvPr>
            <p:cNvSpPr/>
            <p:nvPr/>
          </p:nvSpPr>
          <p:spPr>
            <a:xfrm>
              <a:off x="4052047" y="1962670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7CD087-33A6-1291-1F5D-6D7A2BAB4AF9}"/>
                </a:ext>
              </a:extLst>
            </p:cNvPr>
            <p:cNvSpPr/>
            <p:nvPr/>
          </p:nvSpPr>
          <p:spPr>
            <a:xfrm>
              <a:off x="4598895" y="1962669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FC8EDC-CAAC-A9C9-2FF2-5D1088E8D44B}"/>
                </a:ext>
              </a:extLst>
            </p:cNvPr>
            <p:cNvSpPr/>
            <p:nvPr/>
          </p:nvSpPr>
          <p:spPr>
            <a:xfrm>
              <a:off x="5145743" y="1962669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FC446E-79CF-4A20-5682-A8BE9652CACF}"/>
                </a:ext>
              </a:extLst>
            </p:cNvPr>
            <p:cNvSpPr/>
            <p:nvPr/>
          </p:nvSpPr>
          <p:spPr>
            <a:xfrm>
              <a:off x="5692591" y="196266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3C4901-3D01-F40E-B873-631FD77C56FF}"/>
                </a:ext>
              </a:extLst>
            </p:cNvPr>
            <p:cNvSpPr/>
            <p:nvPr/>
          </p:nvSpPr>
          <p:spPr>
            <a:xfrm>
              <a:off x="6239439" y="196266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43692D-86C2-E120-6665-8D9DD69472E0}"/>
                </a:ext>
              </a:extLst>
            </p:cNvPr>
            <p:cNvSpPr/>
            <p:nvPr/>
          </p:nvSpPr>
          <p:spPr>
            <a:xfrm>
              <a:off x="6786287" y="196266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CD86B9-5B8F-9133-B9F1-3DF9C785E66C}"/>
                </a:ext>
              </a:extLst>
            </p:cNvPr>
            <p:cNvSpPr/>
            <p:nvPr/>
          </p:nvSpPr>
          <p:spPr>
            <a:xfrm>
              <a:off x="7333135" y="196266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088600-477B-D6A7-CAF4-79F94049F6A4}"/>
                </a:ext>
              </a:extLst>
            </p:cNvPr>
            <p:cNvSpPr txBox="1"/>
            <p:nvPr/>
          </p:nvSpPr>
          <p:spPr>
            <a:xfrm>
              <a:off x="5110800" y="3500114"/>
              <a:ext cx="1422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N data block</a:t>
              </a:r>
              <a:endParaRPr lang="ko-KR" altLang="en-US" b="1" i="1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BF0ACC9-EA0C-6D8B-9A2F-AC0F1ADB92A6}"/>
              </a:ext>
            </a:extLst>
          </p:cNvPr>
          <p:cNvGrpSpPr/>
          <p:nvPr/>
        </p:nvGrpSpPr>
        <p:grpSpPr>
          <a:xfrm>
            <a:off x="8653910" y="1962667"/>
            <a:ext cx="1535998" cy="1906779"/>
            <a:chOff x="8653910" y="1962667"/>
            <a:chExt cx="1535998" cy="190677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5EAE06-B805-8D8C-1DA7-26C487A16793}"/>
                </a:ext>
              </a:extLst>
            </p:cNvPr>
            <p:cNvSpPr/>
            <p:nvPr/>
          </p:nvSpPr>
          <p:spPr>
            <a:xfrm>
              <a:off x="8668878" y="1962668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70D765-67ED-F3FF-F663-067424EE77C4}"/>
                </a:ext>
              </a:extLst>
            </p:cNvPr>
            <p:cNvSpPr/>
            <p:nvPr/>
          </p:nvSpPr>
          <p:spPr>
            <a:xfrm>
              <a:off x="9242612" y="1962667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2D5180-351E-2F05-D122-F93EC16A2D3F}"/>
                </a:ext>
              </a:extLst>
            </p:cNvPr>
            <p:cNvSpPr/>
            <p:nvPr/>
          </p:nvSpPr>
          <p:spPr>
            <a:xfrm>
              <a:off x="9816346" y="1962667"/>
              <a:ext cx="358590" cy="15374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EC837F-85A8-F79A-941D-96E2D1A79756}"/>
                </a:ext>
              </a:extLst>
            </p:cNvPr>
            <p:cNvSpPr txBox="1"/>
            <p:nvPr/>
          </p:nvSpPr>
          <p:spPr>
            <a:xfrm>
              <a:off x="8653910" y="3500114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K parity block</a:t>
              </a:r>
              <a:endParaRPr lang="ko-KR" altLang="en-US" b="1" i="1" dirty="0"/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647D230-F95D-B05D-FE69-8790BCA1D2DF}"/>
              </a:ext>
            </a:extLst>
          </p:cNvPr>
          <p:cNvSpPr/>
          <p:nvPr/>
        </p:nvSpPr>
        <p:spPr>
          <a:xfrm>
            <a:off x="3384175" y="2561060"/>
            <a:ext cx="358590" cy="340659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E7C254F-1F16-43A4-A9E1-4652E56FE7B1}"/>
              </a:ext>
            </a:extLst>
          </p:cNvPr>
          <p:cNvSpPr/>
          <p:nvPr/>
        </p:nvSpPr>
        <p:spPr>
          <a:xfrm>
            <a:off x="8001004" y="2561060"/>
            <a:ext cx="358590" cy="340659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>
            <a:extLst>
              <a:ext uri="{FF2B5EF4-FFF2-40B4-BE49-F238E27FC236}">
                <a16:creationId xmlns:a16="http://schemas.microsoft.com/office/drawing/2014/main" id="{48024AB0-F92A-5345-7A87-895BCEA73EED}"/>
              </a:ext>
            </a:extLst>
          </p:cNvPr>
          <p:cNvSpPr/>
          <p:nvPr/>
        </p:nvSpPr>
        <p:spPr>
          <a:xfrm rot="2700000">
            <a:off x="4314164" y="4771951"/>
            <a:ext cx="627756" cy="627756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>
            <a:extLst>
              <a:ext uri="{FF2B5EF4-FFF2-40B4-BE49-F238E27FC236}">
                <a16:creationId xmlns:a16="http://schemas.microsoft.com/office/drawing/2014/main" id="{979FCF84-272E-2299-6EA8-530F580C284A}"/>
              </a:ext>
            </a:extLst>
          </p:cNvPr>
          <p:cNvSpPr/>
          <p:nvPr/>
        </p:nvSpPr>
        <p:spPr>
          <a:xfrm rot="2700000">
            <a:off x="3763961" y="4764441"/>
            <a:ext cx="627756" cy="627756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>
            <a:extLst>
              <a:ext uri="{FF2B5EF4-FFF2-40B4-BE49-F238E27FC236}">
                <a16:creationId xmlns:a16="http://schemas.microsoft.com/office/drawing/2014/main" id="{144DC978-E9F2-6FFE-2D5D-190E5B1CCC49}"/>
              </a:ext>
            </a:extLst>
          </p:cNvPr>
          <p:cNvSpPr/>
          <p:nvPr/>
        </p:nvSpPr>
        <p:spPr>
          <a:xfrm rot="2700000">
            <a:off x="1579610" y="4762182"/>
            <a:ext cx="627756" cy="627756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E01D1A4-50DC-53B4-922F-3076F4614A2C}"/>
              </a:ext>
            </a:extLst>
          </p:cNvPr>
          <p:cNvSpPr/>
          <p:nvPr/>
        </p:nvSpPr>
        <p:spPr>
          <a:xfrm>
            <a:off x="6725776" y="4912801"/>
            <a:ext cx="358590" cy="340659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2698768-4296-EDB6-E026-2638C6062238}"/>
              </a:ext>
            </a:extLst>
          </p:cNvPr>
          <p:cNvGrpSpPr/>
          <p:nvPr/>
        </p:nvGrpSpPr>
        <p:grpSpPr>
          <a:xfrm>
            <a:off x="7365114" y="4314408"/>
            <a:ext cx="3639678" cy="1906778"/>
            <a:chOff x="7365114" y="4314408"/>
            <a:chExt cx="3639678" cy="190677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4248FE-400E-0A84-4BE9-4518D705A169}"/>
                </a:ext>
              </a:extLst>
            </p:cNvPr>
            <p:cNvSpPr/>
            <p:nvPr/>
          </p:nvSpPr>
          <p:spPr>
            <a:xfrm>
              <a:off x="7365114" y="4314410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765964D-146F-F236-5491-C1F2878CA07A}"/>
                </a:ext>
              </a:extLst>
            </p:cNvPr>
            <p:cNvSpPr/>
            <p:nvPr/>
          </p:nvSpPr>
          <p:spPr>
            <a:xfrm>
              <a:off x="7911962" y="4314409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1455FEB-629F-252B-B69A-4572370F8C71}"/>
                </a:ext>
              </a:extLst>
            </p:cNvPr>
            <p:cNvSpPr/>
            <p:nvPr/>
          </p:nvSpPr>
          <p:spPr>
            <a:xfrm>
              <a:off x="8458810" y="4314409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D71641-80C1-7237-98AE-57BE04F154FB}"/>
                </a:ext>
              </a:extLst>
            </p:cNvPr>
            <p:cNvSpPr/>
            <p:nvPr/>
          </p:nvSpPr>
          <p:spPr>
            <a:xfrm>
              <a:off x="9005658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4A4C3B0-56AE-EDD1-4124-EAD3A05B6536}"/>
                </a:ext>
              </a:extLst>
            </p:cNvPr>
            <p:cNvSpPr/>
            <p:nvPr/>
          </p:nvSpPr>
          <p:spPr>
            <a:xfrm>
              <a:off x="9552506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D69AD41-C118-4E41-FB91-04C8F60B28DF}"/>
                </a:ext>
              </a:extLst>
            </p:cNvPr>
            <p:cNvSpPr/>
            <p:nvPr/>
          </p:nvSpPr>
          <p:spPr>
            <a:xfrm>
              <a:off x="10099354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882AC9F-F395-52A3-42C5-F6E1F48D9CEE}"/>
                </a:ext>
              </a:extLst>
            </p:cNvPr>
            <p:cNvSpPr/>
            <p:nvPr/>
          </p:nvSpPr>
          <p:spPr>
            <a:xfrm>
              <a:off x="10646202" y="4314408"/>
              <a:ext cx="358590" cy="15374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873D68-B614-686E-14A7-6D788DBE05DA}"/>
                </a:ext>
              </a:extLst>
            </p:cNvPr>
            <p:cNvSpPr txBox="1"/>
            <p:nvPr/>
          </p:nvSpPr>
          <p:spPr>
            <a:xfrm>
              <a:off x="8423867" y="5851854"/>
              <a:ext cx="1422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i="1" dirty="0"/>
                <a:t>N data block</a:t>
              </a:r>
              <a:endParaRPr lang="ko-KR" altLang="en-US" b="1" i="1" dirty="0"/>
            </a:p>
          </p:txBody>
        </p:sp>
      </p:grpSp>
      <p:sp>
        <p:nvSpPr>
          <p:cNvPr id="54" name="십자형 53">
            <a:extLst>
              <a:ext uri="{FF2B5EF4-FFF2-40B4-BE49-F238E27FC236}">
                <a16:creationId xmlns:a16="http://schemas.microsoft.com/office/drawing/2014/main" id="{36C7C1ED-886D-ED7B-533C-4FF3EE4EABC3}"/>
              </a:ext>
            </a:extLst>
          </p:cNvPr>
          <p:cNvSpPr/>
          <p:nvPr/>
        </p:nvSpPr>
        <p:spPr>
          <a:xfrm rot="2700000">
            <a:off x="5408250" y="4771952"/>
            <a:ext cx="627756" cy="627756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십자형 54">
            <a:extLst>
              <a:ext uri="{FF2B5EF4-FFF2-40B4-BE49-F238E27FC236}">
                <a16:creationId xmlns:a16="http://schemas.microsoft.com/office/drawing/2014/main" id="{BCB0646C-C9D1-14B4-C731-D5BD5430B294}"/>
              </a:ext>
            </a:extLst>
          </p:cNvPr>
          <p:cNvSpPr/>
          <p:nvPr/>
        </p:nvSpPr>
        <p:spPr>
          <a:xfrm rot="2700000">
            <a:off x="8295104" y="4182478"/>
            <a:ext cx="1806692" cy="1806692"/>
          </a:xfrm>
          <a:prstGeom prst="plus">
            <a:avLst>
              <a:gd name="adj" fmla="val 43627"/>
            </a:avLst>
          </a:prstGeom>
          <a:solidFill>
            <a:srgbClr val="C00000"/>
          </a:solidFill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7EC07E2B-07F6-4879-4D4F-C7C3BA385419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데이터를 </a:t>
            </a:r>
            <a:r>
              <a:rPr lang="en-US" altLang="ko-KR" dirty="0"/>
              <a:t>N</a:t>
            </a:r>
            <a:r>
              <a:rPr lang="ko-KR" altLang="en-US" dirty="0"/>
              <a:t>개의 데이터로 분할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666362A5-8DB8-1BD8-F0E6-F3A9000C868E}"/>
              </a:ext>
            </a:extLst>
          </p:cNvPr>
          <p:cNvSpPr txBox="1">
            <a:spLocks/>
          </p:cNvSpPr>
          <p:nvPr/>
        </p:nvSpPr>
        <p:spPr>
          <a:xfrm>
            <a:off x="205740" y="927088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Erasure Code</a:t>
            </a:r>
            <a:r>
              <a:rPr lang="ko-KR" altLang="en-US" dirty="0"/>
              <a:t>를 통해 </a:t>
            </a:r>
            <a:r>
              <a:rPr lang="en-US" altLang="ko-KR" dirty="0"/>
              <a:t>K</a:t>
            </a:r>
            <a:r>
              <a:rPr lang="ko-KR" altLang="en-US" dirty="0"/>
              <a:t>개의 패리티 생성</a:t>
            </a: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55A7243E-D855-C876-370E-B814159EC5C2}"/>
              </a:ext>
            </a:extLst>
          </p:cNvPr>
          <p:cNvSpPr txBox="1">
            <a:spLocks/>
          </p:cNvSpPr>
          <p:nvPr/>
        </p:nvSpPr>
        <p:spPr>
          <a:xfrm>
            <a:off x="205740" y="927087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 + K </a:t>
            </a:r>
            <a:r>
              <a:rPr lang="ko-KR" altLang="en-US" dirty="0"/>
              <a:t>개의 데이터 블록에서 </a:t>
            </a:r>
            <a:r>
              <a:rPr lang="en-US" altLang="ko-KR" dirty="0"/>
              <a:t>K</a:t>
            </a:r>
            <a:r>
              <a:rPr lang="ko-KR" altLang="en-US" dirty="0"/>
              <a:t>개 만큼 데이터 손실 발생해도 디코딩을 통해 복구</a:t>
            </a: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703F7480-2BE4-FD23-9DDF-F3116FF20D38}"/>
              </a:ext>
            </a:extLst>
          </p:cNvPr>
          <p:cNvSpPr txBox="1">
            <a:spLocks/>
          </p:cNvSpPr>
          <p:nvPr/>
        </p:nvSpPr>
        <p:spPr>
          <a:xfrm>
            <a:off x="205740" y="927086"/>
            <a:ext cx="11757660" cy="51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4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00" indent="-228600" algn="l" defTabSz="914400" rtl="0" eaLnBrk="1" latinLnBrk="1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만약 </a:t>
            </a:r>
            <a:r>
              <a:rPr lang="en-US" altLang="ko-KR" dirty="0"/>
              <a:t>K</a:t>
            </a:r>
            <a:r>
              <a:rPr lang="ko-KR" altLang="en-US" dirty="0"/>
              <a:t>개 초과하는 데이터 손실 시 복구 불가능</a:t>
            </a:r>
          </a:p>
        </p:txBody>
      </p:sp>
    </p:spTree>
    <p:extLst>
      <p:ext uri="{BB962C8B-B14F-4D97-AF65-F5344CB8AC3E}">
        <p14:creationId xmlns:p14="http://schemas.microsoft.com/office/powerpoint/2010/main" val="280384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8" grpId="0" animBg="1"/>
      <p:bldP spid="38" grpId="1" animBg="1"/>
      <p:bldP spid="38" grpId="2" animBg="1"/>
      <p:bldP spid="54" grpId="0" animBg="1"/>
      <p:bldP spid="55" grpId="0" animBg="1"/>
      <p:bldP spid="57" grpId="0" build="allAtOnce"/>
      <p:bldP spid="58" grpId="0" build="allAtOnce"/>
      <p:bldP spid="59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350EE-0B42-C99F-02FB-EF0F257B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F36BD-AD5A-B8ED-40FF-37FC395D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스토리지에서 데이터 저장 공간 효율성을 높이기 위해 설계된 데이터 복제 방식</a:t>
            </a:r>
          </a:p>
          <a:p>
            <a:r>
              <a:rPr lang="en-US" altLang="ko-KR" b="1" dirty="0">
                <a:solidFill>
                  <a:srgbClr val="4472C4"/>
                </a:solidFill>
              </a:rPr>
              <a:t>Erasure</a:t>
            </a:r>
            <a:r>
              <a:rPr lang="ko-KR" altLang="en-US" b="1" dirty="0">
                <a:solidFill>
                  <a:srgbClr val="4472C4"/>
                </a:solidFill>
              </a:rPr>
              <a:t> </a:t>
            </a:r>
            <a:r>
              <a:rPr lang="en-US" altLang="ko-KR" b="1" dirty="0">
                <a:solidFill>
                  <a:srgbClr val="4472C4"/>
                </a:solidFill>
              </a:rPr>
              <a:t>Code</a:t>
            </a:r>
            <a:r>
              <a:rPr lang="ko-KR" altLang="en-US" dirty="0"/>
              <a:t>를 이용하여 데이터를 인코딩</a:t>
            </a:r>
            <a:endParaRPr lang="en-US" altLang="ko-KR" dirty="0"/>
          </a:p>
          <a:p>
            <a:r>
              <a:rPr lang="ko-KR" altLang="en-US" dirty="0"/>
              <a:t>데이터 손실 시 디코딩 과정으로 거쳐 원본 데이터를 복구</a:t>
            </a:r>
            <a:endParaRPr lang="en-US" altLang="ko-KR" dirty="0"/>
          </a:p>
          <a:p>
            <a:pPr lvl="1"/>
            <a:r>
              <a:rPr lang="ko-KR" altLang="en-US" dirty="0"/>
              <a:t>최대 </a:t>
            </a:r>
            <a:r>
              <a:rPr lang="en-US" altLang="ko-KR" dirty="0"/>
              <a:t>k</a:t>
            </a:r>
            <a:r>
              <a:rPr lang="ko-KR" altLang="en-US" dirty="0"/>
              <a:t>개의 데이터가 손실 되어도 </a:t>
            </a:r>
            <a:r>
              <a:rPr lang="en-US" altLang="ko-KR" dirty="0"/>
              <a:t>n</a:t>
            </a:r>
            <a:r>
              <a:rPr lang="ko-KR" altLang="en-US" dirty="0"/>
              <a:t>개의 데이터만 살아 있으면 원본 데이터가 복구 가능</a:t>
            </a:r>
            <a:endParaRPr lang="en-US" altLang="ko-KR" dirty="0"/>
          </a:p>
          <a:p>
            <a:pPr lvl="1"/>
            <a:r>
              <a:rPr lang="ko-KR" altLang="en-US" dirty="0"/>
              <a:t>데이터 일부 손실 시 복구할 수 있는 기법으로 </a:t>
            </a:r>
            <a:r>
              <a:rPr lang="ko-KR" altLang="en-US" b="1" dirty="0">
                <a:solidFill>
                  <a:srgbClr val="4472C4"/>
                </a:solidFill>
              </a:rPr>
              <a:t>백업을 대체하는 것은 아님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799034-490B-2249-27FD-FB0B4EE6F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27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6F9B8-5B77-0DD3-3FFC-D137DFFA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vs Replication (3x)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5A37182-9C94-0097-4A6A-B141D1C760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7487" y="1722406"/>
          <a:ext cx="11757025" cy="3326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919">
                  <a:extLst>
                    <a:ext uri="{9D8B030D-6E8A-4147-A177-3AD203B41FA5}">
                      <a16:colId xmlns:a16="http://schemas.microsoft.com/office/drawing/2014/main" val="2879266729"/>
                    </a:ext>
                  </a:extLst>
                </a:gridCol>
                <a:gridCol w="4749053">
                  <a:extLst>
                    <a:ext uri="{9D8B030D-6E8A-4147-A177-3AD203B41FA5}">
                      <a16:colId xmlns:a16="http://schemas.microsoft.com/office/drawing/2014/main" val="1578683236"/>
                    </a:ext>
                  </a:extLst>
                </a:gridCol>
                <a:gridCol w="4749053">
                  <a:extLst>
                    <a:ext uri="{9D8B030D-6E8A-4147-A177-3AD203B41FA5}">
                      <a16:colId xmlns:a16="http://schemas.microsoft.com/office/drawing/2014/main" val="49993496"/>
                    </a:ext>
                  </a:extLst>
                </a:gridCol>
              </a:tblGrid>
              <a:tr h="573091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Erasure Coding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Replication (3x)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002069"/>
                  </a:ext>
                </a:extLst>
              </a:tr>
              <a:tr h="917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입출력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데이터가 분산 되고 패리티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계산 때문에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비용이 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복제된 셋 중 하나만 그대로 읽으면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되기 때문에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비용이 작음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79959"/>
                  </a:ext>
                </a:extLst>
              </a:tr>
              <a:tr h="917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저장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원본 복사본이 없기 때문에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스토리지 오버헤드 작음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복사본을 그대로 저장하기 때문에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스토리지 오버헤드 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169482"/>
                  </a:ext>
                </a:extLst>
              </a:tr>
              <a:tr h="917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파일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파일의 크기가 클 수록 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파일의 크기가 작을 수록 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435328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38849-7695-A5B8-EEBC-D6E48F567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4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959EC-85DB-F4F5-0E44-A31BC4C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05C98-4897-9276-932B-23F4B565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MinIO</a:t>
            </a:r>
            <a:r>
              <a:rPr lang="ko-KR" altLang="en-US" dirty="0"/>
              <a:t>의 </a:t>
            </a:r>
            <a:r>
              <a:rPr lang="en-US" altLang="ko-KR" dirty="0"/>
              <a:t>Erasure coding</a:t>
            </a:r>
            <a:r>
              <a:rPr lang="ko-KR" altLang="en-US" dirty="0"/>
              <a:t>은 클러스터의 여러 드라이브 또는 노드가 손실되더라도 </a:t>
            </a:r>
            <a:r>
              <a:rPr lang="en-US" altLang="ko-KR" dirty="0"/>
              <a:t>Object</a:t>
            </a:r>
            <a:r>
              <a:rPr lang="ko-KR" altLang="en-US" dirty="0"/>
              <a:t>를 즉시 자동으로 재구성할 수 있도록 하는 기능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Erasure Coding</a:t>
            </a:r>
            <a:r>
              <a:rPr lang="ko-KR" altLang="en-US" dirty="0"/>
              <a:t>은 </a:t>
            </a:r>
            <a:r>
              <a:rPr lang="en-US" altLang="ko-KR" dirty="0"/>
              <a:t>Object</a:t>
            </a:r>
            <a:r>
              <a:rPr lang="ko-KR" altLang="en-US" dirty="0"/>
              <a:t>를 데이터 및 패리티 블록으로 분할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패리티 블록 개수가 많아질수록 사용 가능한 총 스토리지는 적어지지만 드라이브 손실에 대한 허용 수준은 높아짐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MinIO</a:t>
            </a:r>
            <a:r>
              <a:rPr lang="ko-KR" altLang="en-US" dirty="0"/>
              <a:t>의 패리티 블록 기본값은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(Drive </a:t>
            </a:r>
            <a:r>
              <a:rPr lang="ko-KR" altLang="en-US" dirty="0"/>
              <a:t>수가 </a:t>
            </a:r>
            <a:r>
              <a:rPr lang="en-US" altLang="ko-KR" dirty="0"/>
              <a:t>8</a:t>
            </a:r>
            <a:r>
              <a:rPr lang="ko-KR" altLang="en-US" dirty="0"/>
              <a:t>개 이상일 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스토리지 클래스 환경 변수를 설정하여 사용자 정의 패리티 레벨을 설정할 수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CBEB75-352B-2870-0C65-9DD7DB8E1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04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0B8A9-646A-D4A0-2681-76788402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EA488-EE6C-03DC-E7EC-E7AD58A3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노드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r>
              <a:rPr lang="ko-KR" altLang="en-US" dirty="0"/>
              <a:t>에서 여러 개의 드라이브 생성</a:t>
            </a:r>
            <a:endParaRPr lang="en-US" altLang="ko-KR" dirty="0"/>
          </a:p>
          <a:p>
            <a:pPr lvl="1"/>
            <a:r>
              <a:rPr lang="ko-KR" altLang="en-US" dirty="0"/>
              <a:t>최소 드라이브는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 드라이브 생성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B5C93B-CE94-7068-399F-8EC350BC9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54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36F48-B2EB-2089-0C53-180F71A1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A3717-7511-A404-8058-AC030D2D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고성능 </a:t>
            </a:r>
            <a:r>
              <a:rPr lang="ko-KR" altLang="en-US" dirty="0">
                <a:solidFill>
                  <a:srgbClr val="3B3B3B"/>
                </a:solidFill>
              </a:rPr>
              <a:t>하이브리드 클라우드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rgbClr val="4472C4"/>
                </a:solidFill>
              </a:rPr>
              <a:t>오브젝트</a:t>
            </a:r>
            <a:r>
              <a:rPr lang="ko-KR" altLang="en-US" dirty="0">
                <a:solidFill>
                  <a:srgbClr val="4472C4"/>
                </a:solidFill>
              </a:rPr>
              <a:t> </a:t>
            </a:r>
            <a:r>
              <a:rPr lang="ko-KR" altLang="en-US" b="1" dirty="0">
                <a:solidFill>
                  <a:srgbClr val="4472C4"/>
                </a:solidFill>
              </a:rPr>
              <a:t>스토리지</a:t>
            </a:r>
            <a:r>
              <a:rPr lang="ko-KR" altLang="en-US" dirty="0"/>
              <a:t>를 제공하는 오픈소스</a:t>
            </a:r>
            <a:endParaRPr lang="en-US" altLang="ko-KR" dirty="0"/>
          </a:p>
          <a:p>
            <a:pPr lvl="1"/>
            <a:r>
              <a:rPr lang="en-US" altLang="ko-KR" dirty="0"/>
              <a:t>Amazon S3(Simple Storage Service) </a:t>
            </a:r>
            <a:r>
              <a:rPr lang="ko-KR" altLang="en-US" dirty="0"/>
              <a:t>클라우드</a:t>
            </a:r>
            <a:r>
              <a:rPr lang="en-US" altLang="ko-KR" dirty="0"/>
              <a:t> </a:t>
            </a:r>
            <a:r>
              <a:rPr lang="ko-KR" altLang="en-US" dirty="0"/>
              <a:t>스토리지 서비스와 호환되는 </a:t>
            </a:r>
            <a:r>
              <a:rPr lang="en-US" altLang="ko-KR" dirty="0"/>
              <a:t>API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Kubernetes, docker, OS(</a:t>
            </a:r>
            <a:r>
              <a:rPr lang="en-US" altLang="ko-KR" dirty="0" err="1"/>
              <a:t>linux</a:t>
            </a:r>
            <a:r>
              <a:rPr lang="en-US" altLang="ko-KR" dirty="0"/>
              <a:t>, macOS, Windows)</a:t>
            </a:r>
            <a:r>
              <a:rPr lang="ko-KR" altLang="en-US" dirty="0"/>
              <a:t>등 다양한 환경에 지원</a:t>
            </a:r>
            <a:endParaRPr lang="en-US" altLang="ko-KR" dirty="0"/>
          </a:p>
          <a:p>
            <a:r>
              <a:rPr lang="en-US" altLang="ko-KR" dirty="0"/>
              <a:t>Single, Distributed </a:t>
            </a:r>
            <a:r>
              <a:rPr lang="ko-KR" altLang="en-US" dirty="0"/>
              <a:t>모드로 구성</a:t>
            </a:r>
            <a:endParaRPr lang="en-US" altLang="ko-KR" dirty="0"/>
          </a:p>
          <a:p>
            <a:pPr lvl="1"/>
            <a:r>
              <a:rPr lang="en-US" altLang="ko-KR" dirty="0"/>
              <a:t>Erasure Coding</a:t>
            </a:r>
          </a:p>
          <a:p>
            <a:r>
              <a:rPr lang="en-US" altLang="ko-KR" b="1" dirty="0"/>
              <a:t>Bucket:</a:t>
            </a:r>
            <a:r>
              <a:rPr lang="en-US" altLang="ko-KR" dirty="0"/>
              <a:t> </a:t>
            </a:r>
            <a:r>
              <a:rPr lang="en-US" altLang="ko-KR" dirty="0" err="1"/>
              <a:t>MinIO</a:t>
            </a:r>
            <a:r>
              <a:rPr lang="ko-KR" altLang="en-US" dirty="0"/>
              <a:t>에서 생성할 수 있는 최상위 디렉토리 개념</a:t>
            </a:r>
            <a:endParaRPr lang="en-US" altLang="ko-KR" dirty="0"/>
          </a:p>
          <a:p>
            <a:pPr lvl="1"/>
            <a:r>
              <a:rPr lang="ko-KR" altLang="en-US" dirty="0"/>
              <a:t>내부에서 유일한 이름을 가져야 함</a:t>
            </a:r>
            <a:endParaRPr lang="en-US" altLang="ko-KR" dirty="0"/>
          </a:p>
          <a:p>
            <a:r>
              <a:rPr lang="en-US" altLang="ko-KR" b="1" dirty="0"/>
              <a:t>Object:</a:t>
            </a:r>
            <a:r>
              <a:rPr lang="en-US" altLang="ko-KR" dirty="0"/>
              <a:t> </a:t>
            </a:r>
            <a:r>
              <a:rPr lang="ko-KR" altLang="en-US" dirty="0"/>
              <a:t>파일과 같은 개념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90408-244B-802D-E886-E91CEB3C2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5C8948-701A-6714-71EC-E1584094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799" y="5646852"/>
            <a:ext cx="2766873" cy="415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51514-F5BB-F30B-31FD-AFB582DA311A}"/>
              </a:ext>
            </a:extLst>
          </p:cNvPr>
          <p:cNvSpPr txBox="1"/>
          <p:nvPr/>
        </p:nvSpPr>
        <p:spPr>
          <a:xfrm>
            <a:off x="9772675" y="6073140"/>
            <a:ext cx="13571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https://min.io/</a:t>
            </a:r>
          </a:p>
        </p:txBody>
      </p:sp>
    </p:spTree>
    <p:extLst>
      <p:ext uri="{BB962C8B-B14F-4D97-AF65-F5344CB8AC3E}">
        <p14:creationId xmlns:p14="http://schemas.microsoft.com/office/powerpoint/2010/main" val="3221002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DE1D33CD-7746-A244-B7EE-DA880D7A9618}"/>
              </a:ext>
            </a:extLst>
          </p:cNvPr>
          <p:cNvGrpSpPr/>
          <p:nvPr/>
        </p:nvGrpSpPr>
        <p:grpSpPr>
          <a:xfrm>
            <a:off x="10247300" y="5466628"/>
            <a:ext cx="1708718" cy="928568"/>
            <a:chOff x="9195458" y="2523517"/>
            <a:chExt cx="1177582" cy="639932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FA0161C-566B-6E66-52DF-4A274C96FE28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100" name="사각형: 잘린 위쪽 모서리 99">
                <a:extLst>
                  <a:ext uri="{FF2B5EF4-FFF2-40B4-BE49-F238E27FC236}">
                    <a16:creationId xmlns:a16="http://schemas.microsoft.com/office/drawing/2014/main" id="{AAD33EB9-E3F2-604C-04B4-519A2FCC571C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팔각형 100">
                <a:extLst>
                  <a:ext uri="{FF2B5EF4-FFF2-40B4-BE49-F238E27FC236}">
                    <a16:creationId xmlns:a16="http://schemas.microsoft.com/office/drawing/2014/main" id="{A5926340-D279-2CBB-0F0C-EC1E3C313671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사각형: 잘린 위쪽 모서리 101">
                <a:extLst>
                  <a:ext uri="{FF2B5EF4-FFF2-40B4-BE49-F238E27FC236}">
                    <a16:creationId xmlns:a16="http://schemas.microsoft.com/office/drawing/2014/main" id="{B6DC68F4-0EF7-2058-3B69-4224AA4044D3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팔각형 102">
                <a:extLst>
                  <a:ext uri="{FF2B5EF4-FFF2-40B4-BE49-F238E27FC236}">
                    <a16:creationId xmlns:a16="http://schemas.microsoft.com/office/drawing/2014/main" id="{EA8A4039-52FE-6045-D69C-C23FE8C1DCAF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8A830FE-8FDC-1B35-1EF6-5347ECD1EA6E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s4</a:t>
              </a:r>
              <a:endParaRPr lang="ko-KR" altLang="en-US" sz="1600" b="1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B192404-FC55-B5A8-1F2C-91D58E66B6B7}"/>
              </a:ext>
            </a:extLst>
          </p:cNvPr>
          <p:cNvGrpSpPr/>
          <p:nvPr/>
        </p:nvGrpSpPr>
        <p:grpSpPr>
          <a:xfrm>
            <a:off x="10254682" y="4490733"/>
            <a:ext cx="1708718" cy="928568"/>
            <a:chOff x="9195458" y="2523517"/>
            <a:chExt cx="1177582" cy="639932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D562322-195B-9605-B208-069B0BD7C1BC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92" name="사각형: 잘린 위쪽 모서리 91">
                <a:extLst>
                  <a:ext uri="{FF2B5EF4-FFF2-40B4-BE49-F238E27FC236}">
                    <a16:creationId xmlns:a16="http://schemas.microsoft.com/office/drawing/2014/main" id="{84810051-85E2-384F-2377-D716ED1B53CB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팔각형 92">
                <a:extLst>
                  <a:ext uri="{FF2B5EF4-FFF2-40B4-BE49-F238E27FC236}">
                    <a16:creationId xmlns:a16="http://schemas.microsoft.com/office/drawing/2014/main" id="{B3741FBF-DBDB-E995-5183-2E858722E9C9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사각형: 잘린 위쪽 모서리 93">
                <a:extLst>
                  <a:ext uri="{FF2B5EF4-FFF2-40B4-BE49-F238E27FC236}">
                    <a16:creationId xmlns:a16="http://schemas.microsoft.com/office/drawing/2014/main" id="{08254B88-39E6-136B-E000-530AABBA1598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팔각형 94">
                <a:extLst>
                  <a:ext uri="{FF2B5EF4-FFF2-40B4-BE49-F238E27FC236}">
                    <a16:creationId xmlns:a16="http://schemas.microsoft.com/office/drawing/2014/main" id="{EDAA68AC-B0E9-3310-813D-D3D7F62EECDF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43A705A-B61D-B360-8457-D4442B3F163B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s3</a:t>
              </a:r>
              <a:endParaRPr lang="ko-KR" altLang="en-US" sz="16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23B3180-B5BE-1E15-5CFE-FEFD4CB0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8317D-123C-0987-8AB3-B4443F0F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드라이브 생성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./</a:t>
            </a:r>
            <a:r>
              <a:rPr lang="en-US" altLang="ko-KR" dirty="0" err="1"/>
              <a:t>minio</a:t>
            </a:r>
            <a:r>
              <a:rPr lang="en-US" altLang="ko-KR" dirty="0"/>
              <a:t> server </a:t>
            </a:r>
            <a:r>
              <a:rPr lang="en-US" altLang="ko-KR" b="1" dirty="0">
                <a:solidFill>
                  <a:srgbClr val="4472C4"/>
                </a:solidFill>
              </a:rPr>
              <a:t>[PATH 1] [PATH 2] [PATH 3] [PATH 4]</a:t>
            </a:r>
            <a:endParaRPr lang="ko-KR" altLang="en-US" b="1" dirty="0">
              <a:solidFill>
                <a:srgbClr val="4472C4"/>
              </a:solidFill>
            </a:endParaRPr>
          </a:p>
          <a:p>
            <a:endParaRPr lang="ko-KR" altLang="en-US" b="1" dirty="0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209F6-9431-1FB6-DDBE-FE058DC9A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85478B-4E06-2FFF-43AE-784F47E657C5}"/>
              </a:ext>
            </a:extLst>
          </p:cNvPr>
          <p:cNvGrpSpPr/>
          <p:nvPr/>
        </p:nvGrpSpPr>
        <p:grpSpPr>
          <a:xfrm>
            <a:off x="4866320" y="2573067"/>
            <a:ext cx="1708718" cy="788484"/>
            <a:chOff x="9195458" y="2523517"/>
            <a:chExt cx="1177582" cy="54339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BB0ABE-1788-520C-5150-C4B5909CDB2F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8" name="사각형: 잘린 위쪽 모서리 7">
                <a:extLst>
                  <a:ext uri="{FF2B5EF4-FFF2-40B4-BE49-F238E27FC236}">
                    <a16:creationId xmlns:a16="http://schemas.microsoft.com/office/drawing/2014/main" id="{BC2E0B6F-D69D-5983-6169-EDFC4E7CD7CE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팔각형 8">
                <a:extLst>
                  <a:ext uri="{FF2B5EF4-FFF2-40B4-BE49-F238E27FC236}">
                    <a16:creationId xmlns:a16="http://schemas.microsoft.com/office/drawing/2014/main" id="{87AD54A7-1049-CDAF-32DC-B6508DAE39C5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05927E2C-F135-6BF9-DF49-212A4FC9B269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팔각형 10">
                <a:extLst>
                  <a:ext uri="{FF2B5EF4-FFF2-40B4-BE49-F238E27FC236}">
                    <a16:creationId xmlns:a16="http://schemas.microsoft.com/office/drawing/2014/main" id="{CA569C3A-5670-D3A9-99A1-B3D280DD1DC0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5A681-35B0-7D92-C171-9B37873DBD28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13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home</a:t>
              </a:r>
              <a:endParaRPr lang="ko-KR" altLang="en-US" sz="1600" b="1" dirty="0"/>
            </a:p>
          </p:txBody>
        </p:sp>
      </p:grpSp>
      <p:cxnSp>
        <p:nvCxnSpPr>
          <p:cNvPr id="12" name="!!직선 연결선 70">
            <a:extLst>
              <a:ext uri="{FF2B5EF4-FFF2-40B4-BE49-F238E27FC236}">
                <a16:creationId xmlns:a16="http://schemas.microsoft.com/office/drawing/2014/main" id="{346EACFB-80A2-09B6-F18F-AF70D7FC477F}"/>
              </a:ext>
            </a:extLst>
          </p:cNvPr>
          <p:cNvCxnSpPr>
            <a:cxnSpLocks/>
          </p:cNvCxnSpPr>
          <p:nvPr/>
        </p:nvCxnSpPr>
        <p:spPr>
          <a:xfrm>
            <a:off x="6288555" y="2885953"/>
            <a:ext cx="5987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FC9F1C-B286-1F79-271F-40C3BFDBC8ED}"/>
              </a:ext>
            </a:extLst>
          </p:cNvPr>
          <p:cNvGrpSpPr/>
          <p:nvPr/>
        </p:nvGrpSpPr>
        <p:grpSpPr>
          <a:xfrm>
            <a:off x="6659261" y="2597143"/>
            <a:ext cx="1708718" cy="870370"/>
            <a:chOff x="9195458" y="2523517"/>
            <a:chExt cx="1177582" cy="59982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7676733-41A7-E66F-F0D2-EA124428ACC1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44" name="사각형: 잘린 위쪽 모서리 43">
                <a:extLst>
                  <a:ext uri="{FF2B5EF4-FFF2-40B4-BE49-F238E27FC236}">
                    <a16:creationId xmlns:a16="http://schemas.microsoft.com/office/drawing/2014/main" id="{74D8E1B3-ED70-E3EB-8355-F17268E3EA1B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AFC34F32-8ABA-DC8F-FE14-FA12EDC5DA9C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위쪽 모서리 45">
                <a:extLst>
                  <a:ext uri="{FF2B5EF4-FFF2-40B4-BE49-F238E27FC236}">
                    <a16:creationId xmlns:a16="http://schemas.microsoft.com/office/drawing/2014/main" id="{1E0F1E05-1E80-FEF3-2678-02246A12CAC6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팔각형 46">
                <a:extLst>
                  <a:ext uri="{FF2B5EF4-FFF2-40B4-BE49-F238E27FC236}">
                    <a16:creationId xmlns:a16="http://schemas.microsoft.com/office/drawing/2014/main" id="{F5C161EB-75B0-DEEE-060C-B4813235C07F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A00CF9-FAC6-E8C8-8E8F-77E8B3B2219F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19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sjh</a:t>
              </a:r>
              <a:endParaRPr lang="ko-KR" altLang="en-US" sz="1600" b="1" dirty="0"/>
            </a:p>
          </p:txBody>
        </p:sp>
      </p:grpSp>
      <p:cxnSp>
        <p:nvCxnSpPr>
          <p:cNvPr id="55" name="!!직선 연결선 70">
            <a:extLst>
              <a:ext uri="{FF2B5EF4-FFF2-40B4-BE49-F238E27FC236}">
                <a16:creationId xmlns:a16="http://schemas.microsoft.com/office/drawing/2014/main" id="{6F805023-185A-9897-E19A-D5BA8060D0DD}"/>
              </a:ext>
            </a:extLst>
          </p:cNvPr>
          <p:cNvCxnSpPr>
            <a:cxnSpLocks/>
          </p:cNvCxnSpPr>
          <p:nvPr/>
        </p:nvCxnSpPr>
        <p:spPr>
          <a:xfrm>
            <a:off x="8077709" y="2885953"/>
            <a:ext cx="5987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4F6C5D5-F2CE-E1BD-05A0-853683F9C8BC}"/>
              </a:ext>
            </a:extLst>
          </p:cNvPr>
          <p:cNvGrpSpPr/>
          <p:nvPr/>
        </p:nvGrpSpPr>
        <p:grpSpPr>
          <a:xfrm>
            <a:off x="8448415" y="2597143"/>
            <a:ext cx="1708718" cy="870370"/>
            <a:chOff x="9195458" y="2523517"/>
            <a:chExt cx="1177582" cy="59982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F7B6FAE-B3D7-B5AB-18ED-29D166515462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59" name="사각형: 잘린 위쪽 모서리 58">
                <a:extLst>
                  <a:ext uri="{FF2B5EF4-FFF2-40B4-BE49-F238E27FC236}">
                    <a16:creationId xmlns:a16="http://schemas.microsoft.com/office/drawing/2014/main" id="{8DD5B85B-3271-8296-1F4E-58FF07B1E38D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팔각형 59">
                <a:extLst>
                  <a:ext uri="{FF2B5EF4-FFF2-40B4-BE49-F238E27FC236}">
                    <a16:creationId xmlns:a16="http://schemas.microsoft.com/office/drawing/2014/main" id="{712745B3-6922-9342-F8A1-21C8CB17A822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사각형: 잘린 위쪽 모서리 60">
                <a:extLst>
                  <a:ext uri="{FF2B5EF4-FFF2-40B4-BE49-F238E27FC236}">
                    <a16:creationId xmlns:a16="http://schemas.microsoft.com/office/drawing/2014/main" id="{636BF8F2-F4E4-4304-C18D-9F007DFFF244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팔각형 61">
                <a:extLst>
                  <a:ext uri="{FF2B5EF4-FFF2-40B4-BE49-F238E27FC236}">
                    <a16:creationId xmlns:a16="http://schemas.microsoft.com/office/drawing/2014/main" id="{FB6A05B2-B3BB-7F96-9F91-7EE93731490A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0A3C5E-D6E8-B2C6-CA5B-F4C37AFC17A6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19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test</a:t>
              </a:r>
              <a:endParaRPr lang="ko-KR" altLang="en-US" sz="1600" b="1" dirty="0"/>
            </a:p>
          </p:txBody>
        </p:sp>
      </p:grpSp>
      <p:cxnSp>
        <p:nvCxnSpPr>
          <p:cNvPr id="63" name="!!직선 연결선 70">
            <a:extLst>
              <a:ext uri="{FF2B5EF4-FFF2-40B4-BE49-F238E27FC236}">
                <a16:creationId xmlns:a16="http://schemas.microsoft.com/office/drawing/2014/main" id="{F26EB599-389E-88BF-B956-0E06B3DB37CB}"/>
              </a:ext>
            </a:extLst>
          </p:cNvPr>
          <p:cNvCxnSpPr>
            <a:cxnSpLocks/>
          </p:cNvCxnSpPr>
          <p:nvPr/>
        </p:nvCxnSpPr>
        <p:spPr>
          <a:xfrm>
            <a:off x="9876594" y="2885953"/>
            <a:ext cx="5987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F382EF6-D7B5-E2CA-BFED-87263AF49796}"/>
              </a:ext>
            </a:extLst>
          </p:cNvPr>
          <p:cNvGrpSpPr/>
          <p:nvPr/>
        </p:nvGrpSpPr>
        <p:grpSpPr>
          <a:xfrm>
            <a:off x="10247300" y="2597143"/>
            <a:ext cx="1708718" cy="870370"/>
            <a:chOff x="9195458" y="2523517"/>
            <a:chExt cx="1177582" cy="59982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7ADE5D2-814B-25FB-0769-4C715A26C0C7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67" name="사각형: 잘린 위쪽 모서리 66">
                <a:extLst>
                  <a:ext uri="{FF2B5EF4-FFF2-40B4-BE49-F238E27FC236}">
                    <a16:creationId xmlns:a16="http://schemas.microsoft.com/office/drawing/2014/main" id="{6090DF24-2AC9-BA97-18ED-10236A09264D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팔각형 67">
                <a:extLst>
                  <a:ext uri="{FF2B5EF4-FFF2-40B4-BE49-F238E27FC236}">
                    <a16:creationId xmlns:a16="http://schemas.microsoft.com/office/drawing/2014/main" id="{F635B86B-1F33-A686-C8AA-1DA7FC78607D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: 잘린 위쪽 모서리 68">
                <a:extLst>
                  <a:ext uri="{FF2B5EF4-FFF2-40B4-BE49-F238E27FC236}">
                    <a16:creationId xmlns:a16="http://schemas.microsoft.com/office/drawing/2014/main" id="{B78FD54E-8D3A-9676-5191-56711DE899B3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팔각형 69">
                <a:extLst>
                  <a:ext uri="{FF2B5EF4-FFF2-40B4-BE49-F238E27FC236}">
                    <a16:creationId xmlns:a16="http://schemas.microsoft.com/office/drawing/2014/main" id="{1FBE99CE-7C58-3D85-3454-665B15905ACE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65771B-FC71-F035-5B79-F34866E856F0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19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s1</a:t>
              </a:r>
              <a:endParaRPr lang="ko-KR" altLang="en-US" sz="1600" b="1" dirty="0"/>
            </a:p>
          </p:txBody>
        </p:sp>
      </p:grpSp>
      <p:cxnSp>
        <p:nvCxnSpPr>
          <p:cNvPr id="71" name="!!직선 연결선 70">
            <a:extLst>
              <a:ext uri="{FF2B5EF4-FFF2-40B4-BE49-F238E27FC236}">
                <a16:creationId xmlns:a16="http://schemas.microsoft.com/office/drawing/2014/main" id="{F0ADDC58-E082-698F-E982-A05F399F722A}"/>
              </a:ext>
            </a:extLst>
          </p:cNvPr>
          <p:cNvCxnSpPr>
            <a:cxnSpLocks/>
          </p:cNvCxnSpPr>
          <p:nvPr/>
        </p:nvCxnSpPr>
        <p:spPr>
          <a:xfrm>
            <a:off x="10170282" y="3837148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A8BC04A-950E-CD52-3F03-F23D7B518513}"/>
              </a:ext>
            </a:extLst>
          </p:cNvPr>
          <p:cNvGrpSpPr/>
          <p:nvPr/>
        </p:nvGrpSpPr>
        <p:grpSpPr>
          <a:xfrm>
            <a:off x="10247300" y="3514839"/>
            <a:ext cx="1708718" cy="928568"/>
            <a:chOff x="9195458" y="2523517"/>
            <a:chExt cx="1177582" cy="639932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69E7845-2B70-59EE-C6F0-67D1D40B0D41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75" name="사각형: 잘린 위쪽 모서리 74">
                <a:extLst>
                  <a:ext uri="{FF2B5EF4-FFF2-40B4-BE49-F238E27FC236}">
                    <a16:creationId xmlns:a16="http://schemas.microsoft.com/office/drawing/2014/main" id="{950923D3-4871-8F05-EC26-4A850AC7AAC1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팔각형 75">
                <a:extLst>
                  <a:ext uri="{FF2B5EF4-FFF2-40B4-BE49-F238E27FC236}">
                    <a16:creationId xmlns:a16="http://schemas.microsoft.com/office/drawing/2014/main" id="{39EAE842-4243-88CD-D2A2-5E4B27A67CE8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사각형: 잘린 위쪽 모서리 76">
                <a:extLst>
                  <a:ext uri="{FF2B5EF4-FFF2-40B4-BE49-F238E27FC236}">
                    <a16:creationId xmlns:a16="http://schemas.microsoft.com/office/drawing/2014/main" id="{98551E38-F2F0-260E-7AFD-47898340C1FB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팔각형 77">
                <a:extLst>
                  <a:ext uri="{FF2B5EF4-FFF2-40B4-BE49-F238E27FC236}">
                    <a16:creationId xmlns:a16="http://schemas.microsoft.com/office/drawing/2014/main" id="{49E3AD0A-61AC-7B71-86F1-C4684965B180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C24A83-C5C9-EB9A-6A29-359185EA5D63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s2</a:t>
              </a:r>
              <a:endParaRPr lang="ko-KR" altLang="en-US" sz="1600" b="1" dirty="0"/>
            </a:p>
          </p:txBody>
        </p:sp>
      </p:grpSp>
      <p:cxnSp>
        <p:nvCxnSpPr>
          <p:cNvPr id="88" name="!!직선 연결선 70">
            <a:extLst>
              <a:ext uri="{FF2B5EF4-FFF2-40B4-BE49-F238E27FC236}">
                <a16:creationId xmlns:a16="http://schemas.microsoft.com/office/drawing/2014/main" id="{C7889B67-F45E-05F0-6035-D30477C4E643}"/>
              </a:ext>
            </a:extLst>
          </p:cNvPr>
          <p:cNvCxnSpPr>
            <a:cxnSpLocks/>
          </p:cNvCxnSpPr>
          <p:nvPr/>
        </p:nvCxnSpPr>
        <p:spPr>
          <a:xfrm>
            <a:off x="10161918" y="4836555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!!직선 연결선 70">
            <a:extLst>
              <a:ext uri="{FF2B5EF4-FFF2-40B4-BE49-F238E27FC236}">
                <a16:creationId xmlns:a16="http://schemas.microsoft.com/office/drawing/2014/main" id="{7B04178C-9F55-E944-F311-4277C2966988}"/>
              </a:ext>
            </a:extLst>
          </p:cNvPr>
          <p:cNvCxnSpPr>
            <a:cxnSpLocks/>
          </p:cNvCxnSpPr>
          <p:nvPr/>
        </p:nvCxnSpPr>
        <p:spPr>
          <a:xfrm>
            <a:off x="10182536" y="5787750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!!직선 연결선 70">
            <a:extLst>
              <a:ext uri="{FF2B5EF4-FFF2-40B4-BE49-F238E27FC236}">
                <a16:creationId xmlns:a16="http://schemas.microsoft.com/office/drawing/2014/main" id="{4D50D320-63DE-97B2-3673-DAAF38E1A0F0}"/>
              </a:ext>
            </a:extLst>
          </p:cNvPr>
          <p:cNvCxnSpPr>
            <a:cxnSpLocks/>
          </p:cNvCxnSpPr>
          <p:nvPr/>
        </p:nvCxnSpPr>
        <p:spPr>
          <a:xfrm>
            <a:off x="10170282" y="2885953"/>
            <a:ext cx="12254" cy="2919727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내용 개체 틀 5">
            <a:extLst>
              <a:ext uri="{FF2B5EF4-FFF2-40B4-BE49-F238E27FC236}">
                <a16:creationId xmlns:a16="http://schemas.microsoft.com/office/drawing/2014/main" id="{44BFE75A-5ED9-5A7D-A12B-86B2A999C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69"/>
          <a:stretch/>
        </p:blipFill>
        <p:spPr>
          <a:xfrm>
            <a:off x="646242" y="2087263"/>
            <a:ext cx="8810625" cy="1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2919B-30D8-0E27-97DB-01B9012E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BA11A-7018-2145-06EE-819770805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B70DDE6-5DB0-32C4-D491-29C36F7C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가 설치 되어있는 </a:t>
            </a:r>
            <a:r>
              <a:rPr lang="en-US" altLang="ko-KR" dirty="0"/>
              <a:t>root disk</a:t>
            </a:r>
            <a:r>
              <a:rPr lang="ko-KR" altLang="en-US" dirty="0"/>
              <a:t>에서 생성 시</a:t>
            </a:r>
            <a:endParaRPr lang="en-US" altLang="ko-KR" dirty="0"/>
          </a:p>
          <a:p>
            <a:pPr lvl="1"/>
            <a:r>
              <a:rPr lang="ko-KR" altLang="en-US" dirty="0"/>
              <a:t>해당 디스크를 파티션을 나누거나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가 설치되어 있지 않은 디스크에서 구현하여 해결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70A055A3-98FC-24B8-7AB3-6A5A78357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4" y="2063115"/>
            <a:ext cx="88106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7B309-6E9E-E2C7-BFC3-F4489114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E67004-7BE2-6A58-DA16-1A0795F30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6DDFF81-8CD9-C108-1161-6EC054AB8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가 없는 </a:t>
            </a:r>
            <a:r>
              <a:rPr lang="en-US" altLang="ko-KR" dirty="0"/>
              <a:t>HDD </a:t>
            </a:r>
            <a:r>
              <a:rPr lang="ko-KR" altLang="en-US" dirty="0"/>
              <a:t>마운트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C0338C66-0716-93C8-E0E3-21ED2C22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3" y="1586865"/>
            <a:ext cx="6315075" cy="4486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168C6F-10FA-2A4E-598F-6C8292635CFE}"/>
              </a:ext>
            </a:extLst>
          </p:cNvPr>
          <p:cNvSpPr/>
          <p:nvPr/>
        </p:nvSpPr>
        <p:spPr>
          <a:xfrm>
            <a:off x="309283" y="5849022"/>
            <a:ext cx="4477871" cy="224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134BAE-F94B-419F-B04F-C84120F55CE3}"/>
              </a:ext>
            </a:extLst>
          </p:cNvPr>
          <p:cNvGrpSpPr/>
          <p:nvPr/>
        </p:nvGrpSpPr>
        <p:grpSpPr>
          <a:xfrm>
            <a:off x="10085935" y="4740487"/>
            <a:ext cx="1708718" cy="928568"/>
            <a:chOff x="9195458" y="2523517"/>
            <a:chExt cx="1177582" cy="63993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75BA153-D0F3-06C3-5542-A545AF2D1B74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14" name="사각형: 잘린 위쪽 모서리 13">
                <a:extLst>
                  <a:ext uri="{FF2B5EF4-FFF2-40B4-BE49-F238E27FC236}">
                    <a16:creationId xmlns:a16="http://schemas.microsoft.com/office/drawing/2014/main" id="{613C29A9-79C7-A7DE-541C-A6EE5F30B47F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팔각형 14">
                <a:extLst>
                  <a:ext uri="{FF2B5EF4-FFF2-40B4-BE49-F238E27FC236}">
                    <a16:creationId xmlns:a16="http://schemas.microsoft.com/office/drawing/2014/main" id="{AC72B5DF-FE4B-FCAD-8C12-7368622C1D53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잘린 위쪽 모서리 15">
                <a:extLst>
                  <a:ext uri="{FF2B5EF4-FFF2-40B4-BE49-F238E27FC236}">
                    <a16:creationId xmlns:a16="http://schemas.microsoft.com/office/drawing/2014/main" id="{E95FFC5A-3857-5261-E088-14D9BF5DC43C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팔각형 16">
                <a:extLst>
                  <a:ext uri="{FF2B5EF4-FFF2-40B4-BE49-F238E27FC236}">
                    <a16:creationId xmlns:a16="http://schemas.microsoft.com/office/drawing/2014/main" id="{A11CC4C7-E750-8058-CA45-273CBB607FB5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ECB98-AFDA-18DF-886A-230DA73C9CBA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s4</a:t>
              </a:r>
              <a:endParaRPr lang="ko-KR" altLang="en-US" sz="16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5FC6B8-81C7-1021-FB9A-0C8689D6F675}"/>
              </a:ext>
            </a:extLst>
          </p:cNvPr>
          <p:cNvGrpSpPr/>
          <p:nvPr/>
        </p:nvGrpSpPr>
        <p:grpSpPr>
          <a:xfrm>
            <a:off x="10093317" y="3764592"/>
            <a:ext cx="1708718" cy="928568"/>
            <a:chOff x="9195458" y="2523517"/>
            <a:chExt cx="1177582" cy="6399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D832F76-3258-3E64-0861-1DB1162C4E51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21" name="사각형: 잘린 위쪽 모서리 20">
                <a:extLst>
                  <a:ext uri="{FF2B5EF4-FFF2-40B4-BE49-F238E27FC236}">
                    <a16:creationId xmlns:a16="http://schemas.microsoft.com/office/drawing/2014/main" id="{FE1876EF-3A91-4395-91E3-0C56CC23D100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팔각형 21">
                <a:extLst>
                  <a:ext uri="{FF2B5EF4-FFF2-40B4-BE49-F238E27FC236}">
                    <a16:creationId xmlns:a16="http://schemas.microsoft.com/office/drawing/2014/main" id="{01C126A7-24F6-BE5F-FF22-B7D2BEC5BA27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잘린 위쪽 모서리 22">
                <a:extLst>
                  <a:ext uri="{FF2B5EF4-FFF2-40B4-BE49-F238E27FC236}">
                    <a16:creationId xmlns:a16="http://schemas.microsoft.com/office/drawing/2014/main" id="{97043DB8-E2D1-EE4C-F182-8810B12AA42C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팔각형 23">
                <a:extLst>
                  <a:ext uri="{FF2B5EF4-FFF2-40B4-BE49-F238E27FC236}">
                    <a16:creationId xmlns:a16="http://schemas.microsoft.com/office/drawing/2014/main" id="{7C8C55A3-031F-33BE-F3EF-CB1BA509B88D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9797F7-C9C2-ADE5-02F3-AF225C7282C2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s3</a:t>
              </a:r>
              <a:endParaRPr lang="ko-KR" altLang="en-US" sz="1600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B03AA13-5F9D-3564-577D-AC4E2D450C51}"/>
              </a:ext>
            </a:extLst>
          </p:cNvPr>
          <p:cNvGrpSpPr/>
          <p:nvPr/>
        </p:nvGrpSpPr>
        <p:grpSpPr>
          <a:xfrm>
            <a:off x="6497896" y="1871000"/>
            <a:ext cx="1708718" cy="928568"/>
            <a:chOff x="9195458" y="2523517"/>
            <a:chExt cx="1177582" cy="63993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EA7D7DB-DB55-52D3-50B5-76AE3D476535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28" name="사각형: 잘린 위쪽 모서리 27">
                <a:extLst>
                  <a:ext uri="{FF2B5EF4-FFF2-40B4-BE49-F238E27FC236}">
                    <a16:creationId xmlns:a16="http://schemas.microsoft.com/office/drawing/2014/main" id="{4EF304D6-16DA-95FF-6FD5-7FD25CC24D18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팔각형 28">
                <a:extLst>
                  <a:ext uri="{FF2B5EF4-FFF2-40B4-BE49-F238E27FC236}">
                    <a16:creationId xmlns:a16="http://schemas.microsoft.com/office/drawing/2014/main" id="{59F50889-6659-FDEC-3DB2-D48206F3764E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잘린 위쪽 모서리 29">
                <a:extLst>
                  <a:ext uri="{FF2B5EF4-FFF2-40B4-BE49-F238E27FC236}">
                    <a16:creationId xmlns:a16="http://schemas.microsoft.com/office/drawing/2014/main" id="{37C8A641-D023-8764-1774-BD2E97BE44E7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팔각형 30">
                <a:extLst>
                  <a:ext uri="{FF2B5EF4-FFF2-40B4-BE49-F238E27FC236}">
                    <a16:creationId xmlns:a16="http://schemas.microsoft.com/office/drawing/2014/main" id="{C0B66EAB-2BE5-C2D9-A244-23789B93FE55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C0DE93-1419-8645-ADF7-A85C44E06A9C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mnt</a:t>
              </a:r>
              <a:endParaRPr lang="ko-KR" altLang="en-US" sz="1600" b="1" dirty="0"/>
            </a:p>
          </p:txBody>
        </p:sp>
      </p:grpSp>
      <p:cxnSp>
        <p:nvCxnSpPr>
          <p:cNvPr id="32" name="!!직선 연결선 70">
            <a:extLst>
              <a:ext uri="{FF2B5EF4-FFF2-40B4-BE49-F238E27FC236}">
                <a16:creationId xmlns:a16="http://schemas.microsoft.com/office/drawing/2014/main" id="{0BB66CD4-40D6-2468-3420-58222569F71D}"/>
              </a:ext>
            </a:extLst>
          </p:cNvPr>
          <p:cNvCxnSpPr>
            <a:cxnSpLocks/>
          </p:cNvCxnSpPr>
          <p:nvPr/>
        </p:nvCxnSpPr>
        <p:spPr>
          <a:xfrm>
            <a:off x="7916344" y="2159812"/>
            <a:ext cx="5987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10F04E-FDC9-9357-B5B2-35AD0AD08462}"/>
              </a:ext>
            </a:extLst>
          </p:cNvPr>
          <p:cNvGrpSpPr/>
          <p:nvPr/>
        </p:nvGrpSpPr>
        <p:grpSpPr>
          <a:xfrm>
            <a:off x="8287050" y="1871000"/>
            <a:ext cx="1708718" cy="928568"/>
            <a:chOff x="9195458" y="2523517"/>
            <a:chExt cx="1177582" cy="63993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3232256-A05B-2584-6694-45C4818BC66C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36" name="사각형: 잘린 위쪽 모서리 35">
                <a:extLst>
                  <a:ext uri="{FF2B5EF4-FFF2-40B4-BE49-F238E27FC236}">
                    <a16:creationId xmlns:a16="http://schemas.microsoft.com/office/drawing/2014/main" id="{E67FD611-258C-0DD6-FE8C-3A28B71B79E0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팔각형 36">
                <a:extLst>
                  <a:ext uri="{FF2B5EF4-FFF2-40B4-BE49-F238E27FC236}">
                    <a16:creationId xmlns:a16="http://schemas.microsoft.com/office/drawing/2014/main" id="{8BD463B0-4B95-21A2-2900-7FA784846EB1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잘린 위쪽 모서리 37">
                <a:extLst>
                  <a:ext uri="{FF2B5EF4-FFF2-40B4-BE49-F238E27FC236}">
                    <a16:creationId xmlns:a16="http://schemas.microsoft.com/office/drawing/2014/main" id="{23AEE747-795D-8B6A-BBFF-F80F5CC0B4CA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팔각형 38">
                <a:extLst>
                  <a:ext uri="{FF2B5EF4-FFF2-40B4-BE49-F238E27FC236}">
                    <a16:creationId xmlns:a16="http://schemas.microsoft.com/office/drawing/2014/main" id="{60053458-99C0-00C2-A673-A38BA379AC78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A604DE-4DEE-4B76-DA1D-6D7216BF40A5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storage2</a:t>
              </a:r>
              <a:endParaRPr lang="ko-KR" altLang="en-US" sz="1600" b="1" dirty="0"/>
            </a:p>
          </p:txBody>
        </p:sp>
      </p:grpSp>
      <p:cxnSp>
        <p:nvCxnSpPr>
          <p:cNvPr id="40" name="!!직선 연결선 70">
            <a:extLst>
              <a:ext uri="{FF2B5EF4-FFF2-40B4-BE49-F238E27FC236}">
                <a16:creationId xmlns:a16="http://schemas.microsoft.com/office/drawing/2014/main" id="{3429E860-BF99-38FA-2AF4-643533CB48DE}"/>
              </a:ext>
            </a:extLst>
          </p:cNvPr>
          <p:cNvCxnSpPr>
            <a:cxnSpLocks/>
          </p:cNvCxnSpPr>
          <p:nvPr/>
        </p:nvCxnSpPr>
        <p:spPr>
          <a:xfrm>
            <a:off x="9715229" y="2159812"/>
            <a:ext cx="5987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25409F9-4392-FDF2-1F3B-BCF8037A598A}"/>
              </a:ext>
            </a:extLst>
          </p:cNvPr>
          <p:cNvGrpSpPr/>
          <p:nvPr/>
        </p:nvGrpSpPr>
        <p:grpSpPr>
          <a:xfrm>
            <a:off x="10085935" y="1871002"/>
            <a:ext cx="1708718" cy="870370"/>
            <a:chOff x="9195458" y="2523517"/>
            <a:chExt cx="1177582" cy="59982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CA63DEE-BBAC-0749-A76A-C7E6550BB06F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44" name="사각형: 잘린 위쪽 모서리 43">
                <a:extLst>
                  <a:ext uri="{FF2B5EF4-FFF2-40B4-BE49-F238E27FC236}">
                    <a16:creationId xmlns:a16="http://schemas.microsoft.com/office/drawing/2014/main" id="{F05C0397-1B66-E186-9A03-C829AA53D143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팔각형 44">
                <a:extLst>
                  <a:ext uri="{FF2B5EF4-FFF2-40B4-BE49-F238E27FC236}">
                    <a16:creationId xmlns:a16="http://schemas.microsoft.com/office/drawing/2014/main" id="{CD449641-2794-2582-F486-C1F454575BF9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잘린 위쪽 모서리 45">
                <a:extLst>
                  <a:ext uri="{FF2B5EF4-FFF2-40B4-BE49-F238E27FC236}">
                    <a16:creationId xmlns:a16="http://schemas.microsoft.com/office/drawing/2014/main" id="{C65ABB65-C482-BCD3-5620-83007C81CF84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팔각형 46">
                <a:extLst>
                  <a:ext uri="{FF2B5EF4-FFF2-40B4-BE49-F238E27FC236}">
                    <a16:creationId xmlns:a16="http://schemas.microsoft.com/office/drawing/2014/main" id="{7F781BB8-3FA2-2FC6-9DED-9DC60B94A901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AA2882-CF33-1A05-0C8A-CDB47D3BFED7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19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s1</a:t>
              </a:r>
              <a:endParaRPr lang="ko-KR" altLang="en-US" sz="1600" b="1" dirty="0"/>
            </a:p>
          </p:txBody>
        </p:sp>
      </p:grpSp>
      <p:cxnSp>
        <p:nvCxnSpPr>
          <p:cNvPr id="48" name="!!직선 연결선 70">
            <a:extLst>
              <a:ext uri="{FF2B5EF4-FFF2-40B4-BE49-F238E27FC236}">
                <a16:creationId xmlns:a16="http://schemas.microsoft.com/office/drawing/2014/main" id="{36AEDC34-B7AB-8B79-14A6-4219714E08FB}"/>
              </a:ext>
            </a:extLst>
          </p:cNvPr>
          <p:cNvCxnSpPr>
            <a:cxnSpLocks/>
          </p:cNvCxnSpPr>
          <p:nvPr/>
        </p:nvCxnSpPr>
        <p:spPr>
          <a:xfrm>
            <a:off x="10008917" y="3111007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492AE7B-1021-A327-F793-F25E0BA7B997}"/>
              </a:ext>
            </a:extLst>
          </p:cNvPr>
          <p:cNvGrpSpPr/>
          <p:nvPr/>
        </p:nvGrpSpPr>
        <p:grpSpPr>
          <a:xfrm>
            <a:off x="10085935" y="2788698"/>
            <a:ext cx="1708718" cy="928568"/>
            <a:chOff x="9195458" y="2523517"/>
            <a:chExt cx="1177582" cy="63993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EFFB784-7890-227C-9CBA-899BEFA6CC0A}"/>
                </a:ext>
              </a:extLst>
            </p:cNvPr>
            <p:cNvGrpSpPr/>
            <p:nvPr/>
          </p:nvGrpSpPr>
          <p:grpSpPr>
            <a:xfrm>
              <a:off x="9512943" y="2523517"/>
              <a:ext cx="542613" cy="418827"/>
              <a:chOff x="7765141" y="5004295"/>
              <a:chExt cx="894006" cy="718580"/>
            </a:xfrm>
          </p:grpSpPr>
          <p:sp>
            <p:nvSpPr>
              <p:cNvPr id="52" name="사각형: 잘린 위쪽 모서리 51">
                <a:extLst>
                  <a:ext uri="{FF2B5EF4-FFF2-40B4-BE49-F238E27FC236}">
                    <a16:creationId xmlns:a16="http://schemas.microsoft.com/office/drawing/2014/main" id="{FBA85892-384E-D682-AA3F-EEFD5C865CDB}"/>
                  </a:ext>
                </a:extLst>
              </p:cNvPr>
              <p:cNvSpPr/>
              <p:nvPr/>
            </p:nvSpPr>
            <p:spPr>
              <a:xfrm>
                <a:off x="7765142" y="5004295"/>
                <a:ext cx="493509" cy="117494"/>
              </a:xfrm>
              <a:prstGeom prst="snip2SameRect">
                <a:avLst/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팔각형 52">
                <a:extLst>
                  <a:ext uri="{FF2B5EF4-FFF2-40B4-BE49-F238E27FC236}">
                    <a16:creationId xmlns:a16="http://schemas.microsoft.com/office/drawing/2014/main" id="{C0735BEC-A153-9ACF-1998-F7315AD278AA}"/>
                  </a:ext>
                </a:extLst>
              </p:cNvPr>
              <p:cNvSpPr/>
              <p:nvPr/>
            </p:nvSpPr>
            <p:spPr>
              <a:xfrm>
                <a:off x="7765142" y="5119541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rgbClr val="990000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각형: 잘린 위쪽 모서리 53">
                <a:extLst>
                  <a:ext uri="{FF2B5EF4-FFF2-40B4-BE49-F238E27FC236}">
                    <a16:creationId xmlns:a16="http://schemas.microsoft.com/office/drawing/2014/main" id="{4EEA0945-4C5A-90B8-D324-8BBAAA6824DB}"/>
                  </a:ext>
                </a:extLst>
              </p:cNvPr>
              <p:cNvSpPr/>
              <p:nvPr/>
            </p:nvSpPr>
            <p:spPr>
              <a:xfrm>
                <a:off x="8165638" y="5065257"/>
                <a:ext cx="493509" cy="117494"/>
              </a:xfrm>
              <a:prstGeom prst="snip2Same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팔각형 54">
                <a:extLst>
                  <a:ext uri="{FF2B5EF4-FFF2-40B4-BE49-F238E27FC236}">
                    <a16:creationId xmlns:a16="http://schemas.microsoft.com/office/drawing/2014/main" id="{8914C323-F2C0-A616-EB94-75EE80741DC2}"/>
                  </a:ext>
                </a:extLst>
              </p:cNvPr>
              <p:cNvSpPr/>
              <p:nvPr/>
            </p:nvSpPr>
            <p:spPr>
              <a:xfrm>
                <a:off x="7765141" y="5182750"/>
                <a:ext cx="894005" cy="540125"/>
              </a:xfrm>
              <a:prstGeom prst="octagon">
                <a:avLst>
                  <a:gd name="adj" fmla="val 439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76E3E6-F3A8-0C7D-EE08-1FBC952B853F}"/>
                </a:ext>
              </a:extLst>
            </p:cNvPr>
            <p:cNvSpPr txBox="1"/>
            <p:nvPr/>
          </p:nvSpPr>
          <p:spPr>
            <a:xfrm>
              <a:off x="9195458" y="2930131"/>
              <a:ext cx="1177582" cy="233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s2</a:t>
              </a:r>
              <a:endParaRPr lang="ko-KR" altLang="en-US" sz="1600" b="1" dirty="0"/>
            </a:p>
          </p:txBody>
        </p:sp>
      </p:grpSp>
      <p:cxnSp>
        <p:nvCxnSpPr>
          <p:cNvPr id="56" name="!!직선 연결선 70">
            <a:extLst>
              <a:ext uri="{FF2B5EF4-FFF2-40B4-BE49-F238E27FC236}">
                <a16:creationId xmlns:a16="http://schemas.microsoft.com/office/drawing/2014/main" id="{FCC365FC-8D7D-FE2C-2E4D-B575D8AE252A}"/>
              </a:ext>
            </a:extLst>
          </p:cNvPr>
          <p:cNvCxnSpPr>
            <a:cxnSpLocks/>
          </p:cNvCxnSpPr>
          <p:nvPr/>
        </p:nvCxnSpPr>
        <p:spPr>
          <a:xfrm>
            <a:off x="10000553" y="4110414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!!직선 연결선 70">
            <a:extLst>
              <a:ext uri="{FF2B5EF4-FFF2-40B4-BE49-F238E27FC236}">
                <a16:creationId xmlns:a16="http://schemas.microsoft.com/office/drawing/2014/main" id="{3F1FBACE-F624-14FF-C334-898E0305D869}"/>
              </a:ext>
            </a:extLst>
          </p:cNvPr>
          <p:cNvCxnSpPr>
            <a:cxnSpLocks/>
          </p:cNvCxnSpPr>
          <p:nvPr/>
        </p:nvCxnSpPr>
        <p:spPr>
          <a:xfrm>
            <a:off x="10021171" y="5061609"/>
            <a:ext cx="337932" cy="1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!!직선 연결선 70">
            <a:extLst>
              <a:ext uri="{FF2B5EF4-FFF2-40B4-BE49-F238E27FC236}">
                <a16:creationId xmlns:a16="http://schemas.microsoft.com/office/drawing/2014/main" id="{E7751978-8861-04F3-956C-F4AC2C1DE9A7}"/>
              </a:ext>
            </a:extLst>
          </p:cNvPr>
          <p:cNvCxnSpPr>
            <a:cxnSpLocks/>
          </p:cNvCxnSpPr>
          <p:nvPr/>
        </p:nvCxnSpPr>
        <p:spPr>
          <a:xfrm>
            <a:off x="10008917" y="2159812"/>
            <a:ext cx="12254" cy="2919727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2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30BD9-8000-5E2C-A5F7-800A0D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4222-B19B-6218-B7D6-170A3109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드라이브 생성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./</a:t>
            </a:r>
            <a:r>
              <a:rPr lang="en-US" altLang="ko-KR" dirty="0" err="1"/>
              <a:t>minio</a:t>
            </a:r>
            <a:r>
              <a:rPr lang="en-US" altLang="ko-KR" dirty="0"/>
              <a:t> server </a:t>
            </a:r>
            <a:r>
              <a:rPr lang="en-US" altLang="ko-KR" b="1" dirty="0">
                <a:solidFill>
                  <a:srgbClr val="4472C4"/>
                </a:solidFill>
              </a:rPr>
              <a:t>[PATH 1] [PATH 2] [PATH 3] [PATH 4]</a:t>
            </a:r>
            <a:endParaRPr lang="ko-KR" altLang="en-US" b="1" dirty="0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B6467-BE6D-8A28-659A-0276BF408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E39B1-605A-4110-CF3C-38ED0A16E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3" y="2091845"/>
            <a:ext cx="9563100" cy="4267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5A1472-6D87-0EBA-46F7-3873B66CC645}"/>
              </a:ext>
            </a:extLst>
          </p:cNvPr>
          <p:cNvSpPr/>
          <p:nvPr/>
        </p:nvSpPr>
        <p:spPr>
          <a:xfrm>
            <a:off x="1918447" y="2073914"/>
            <a:ext cx="7790329" cy="201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480B2A-9312-D0AF-621D-E0F206E31A91}"/>
              </a:ext>
            </a:extLst>
          </p:cNvPr>
          <p:cNvSpPr/>
          <p:nvPr/>
        </p:nvSpPr>
        <p:spPr>
          <a:xfrm>
            <a:off x="1622611" y="3435553"/>
            <a:ext cx="869577" cy="19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80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6A1E28C-4827-57EB-612D-6EBC45FC8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4" y="2073914"/>
            <a:ext cx="9052952" cy="42602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630BD9-8000-5E2C-A5F7-800A0D5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94222-B19B-6218-B7D6-170A3109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 드라이브 생성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./</a:t>
            </a:r>
            <a:r>
              <a:rPr lang="en-US" altLang="ko-KR" dirty="0" err="1"/>
              <a:t>minio</a:t>
            </a:r>
            <a:r>
              <a:rPr lang="en-US" altLang="ko-KR" dirty="0"/>
              <a:t> server </a:t>
            </a:r>
            <a:r>
              <a:rPr lang="en-US" altLang="ko-KR" b="1" dirty="0">
                <a:solidFill>
                  <a:srgbClr val="4472C4"/>
                </a:solidFill>
              </a:rPr>
              <a:t>[PATH {a…b}]</a:t>
            </a:r>
            <a:endParaRPr lang="ko-KR" altLang="en-US" b="1" dirty="0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B6467-BE6D-8A28-659A-0276BF408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5A1472-6D87-0EBA-46F7-3873B66CC645}"/>
              </a:ext>
            </a:extLst>
          </p:cNvPr>
          <p:cNvSpPr/>
          <p:nvPr/>
        </p:nvSpPr>
        <p:spPr>
          <a:xfrm>
            <a:off x="2368531" y="2064949"/>
            <a:ext cx="3476457" cy="17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480B2A-9312-D0AF-621D-E0F206E31A91}"/>
              </a:ext>
            </a:extLst>
          </p:cNvPr>
          <p:cNvSpPr/>
          <p:nvPr/>
        </p:nvSpPr>
        <p:spPr>
          <a:xfrm>
            <a:off x="1855693" y="4305129"/>
            <a:ext cx="869577" cy="195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51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75960-0226-E0C5-0C6B-885982B0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CF523-1C39-F5B0-B83B-67612ACB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http://10.100.54.181:9000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드라이브 생성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7E0E7A-D901-8128-7DE3-E5C274760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F80252-66D1-E211-9493-E8FFD51E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2277036"/>
            <a:ext cx="7272538" cy="23039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A5536C-FF02-DEB2-03A1-22A6D1F7D454}"/>
              </a:ext>
            </a:extLst>
          </p:cNvPr>
          <p:cNvSpPr/>
          <p:nvPr/>
        </p:nvSpPr>
        <p:spPr>
          <a:xfrm>
            <a:off x="3917575" y="3543127"/>
            <a:ext cx="3460378" cy="939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41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2C103-6D38-1CA8-2695-D8038EFF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9972E-F5AF-F569-6353-884605E7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1GiB </a:t>
            </a:r>
            <a:r>
              <a:rPr lang="en-US" altLang="ko-KR" dirty="0" err="1"/>
              <a:t>fio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mc(</a:t>
            </a:r>
            <a:r>
              <a:rPr lang="en-US" altLang="ko-KR" dirty="0" err="1"/>
              <a:t>MinIO</a:t>
            </a:r>
            <a:r>
              <a:rPr lang="en-US" altLang="ko-KR" dirty="0"/>
              <a:t> Client)</a:t>
            </a:r>
            <a:r>
              <a:rPr lang="ko-KR" altLang="en-US" dirty="0"/>
              <a:t>의 </a:t>
            </a:r>
            <a:r>
              <a:rPr lang="en-US" altLang="ko-KR" dirty="0"/>
              <a:t>cp(Copy) </a:t>
            </a:r>
            <a:r>
              <a:rPr lang="ko-KR" altLang="en-US" dirty="0"/>
              <a:t>명령어를 통해 업로드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C4877-8BCC-F447-BF09-A92DD8E94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DAC8A0-1FEE-3F11-9BCA-F8F26268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" y="1598519"/>
            <a:ext cx="6896100" cy="361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1F6D29-4B0C-F96C-4EB7-A2D9F20E8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" y="2091647"/>
            <a:ext cx="6460192" cy="4221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78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CACF4-5D92-F067-3CA3-D287A7BC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37F7E-E832-AC0A-EB4F-DA960898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1GiB</a:t>
            </a:r>
            <a:r>
              <a:rPr lang="ko-KR" altLang="en-US" dirty="0"/>
              <a:t>의 </a:t>
            </a:r>
            <a:r>
              <a:rPr lang="en-US" altLang="ko-KR" dirty="0" err="1"/>
              <a:t>fio</a:t>
            </a:r>
            <a:r>
              <a:rPr lang="en-US" altLang="ko-KR" dirty="0"/>
              <a:t> </a:t>
            </a:r>
            <a:r>
              <a:rPr lang="ko-KR" altLang="en-US" dirty="0"/>
              <a:t>파일이 약 </a:t>
            </a:r>
            <a:r>
              <a:rPr lang="en-US" altLang="ko-KR" dirty="0"/>
              <a:t>0.5GiB</a:t>
            </a:r>
            <a:r>
              <a:rPr lang="ko-KR" altLang="en-US" dirty="0"/>
              <a:t>씩 각각의 드라이브에 분산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AB139-BEE7-A1C2-9A5B-8AF98366B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B384A-5C14-9CA4-2D04-FE3D7B2AF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6" y="1655569"/>
            <a:ext cx="7697572" cy="44175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76EC18-A580-40BA-779B-DDE8BBFF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01" y="4559079"/>
            <a:ext cx="3476296" cy="122753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44A1F0-9FA3-569C-F0D7-02A294F09D29}"/>
              </a:ext>
            </a:extLst>
          </p:cNvPr>
          <p:cNvCxnSpPr>
            <a:cxnSpLocks/>
          </p:cNvCxnSpPr>
          <p:nvPr/>
        </p:nvCxnSpPr>
        <p:spPr>
          <a:xfrm>
            <a:off x="4778189" y="3580055"/>
            <a:ext cx="349623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FC18DC-6208-E4E7-AA36-3A1F5508FBFE}"/>
              </a:ext>
            </a:extLst>
          </p:cNvPr>
          <p:cNvSpPr/>
          <p:nvPr/>
        </p:nvSpPr>
        <p:spPr>
          <a:xfrm>
            <a:off x="4267196" y="3391917"/>
            <a:ext cx="932334" cy="188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68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CACF4-5D92-F067-3CA3-D287A7BC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Erasure Coding in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37F7E-E832-AC0A-EB4F-DA960898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드라이브에서 버킷의 오브젝트는 </a:t>
            </a:r>
            <a:r>
              <a:rPr lang="en-US" altLang="ko-KR" dirty="0"/>
              <a:t>UUID</a:t>
            </a:r>
            <a:r>
              <a:rPr lang="ko-KR" altLang="en-US" dirty="0"/>
              <a:t>와 메타데이터와 함께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AB139-BEE7-A1C2-9A5B-8AF98366B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6F0183-5B91-651D-01B7-FE6CF52AC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6" y="1740789"/>
            <a:ext cx="7556860" cy="43323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A2967ED-FDDB-2078-C820-23B01D1237D4}"/>
              </a:ext>
            </a:extLst>
          </p:cNvPr>
          <p:cNvSpPr/>
          <p:nvPr/>
        </p:nvSpPr>
        <p:spPr>
          <a:xfrm>
            <a:off x="1541925" y="2035108"/>
            <a:ext cx="762004" cy="941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40C9D5-0AF0-D4B5-2E75-BBF3302A9699}"/>
              </a:ext>
            </a:extLst>
          </p:cNvPr>
          <p:cNvSpPr/>
          <p:nvPr/>
        </p:nvSpPr>
        <p:spPr>
          <a:xfrm>
            <a:off x="2429431" y="2035108"/>
            <a:ext cx="762004" cy="466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17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0CA82-E9B9-68A9-C17B-48E2C972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Healing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7051C-C3D9-4265-3B0C-9026D7C8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드라이브 중 </a:t>
            </a:r>
            <a:r>
              <a:rPr lang="en-US" altLang="ko-KR" dirty="0"/>
              <a:t>1</a:t>
            </a:r>
            <a:r>
              <a:rPr lang="ko-KR" altLang="en-US" dirty="0"/>
              <a:t>개 드라이브 삭제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MinIO</a:t>
            </a:r>
            <a:r>
              <a:rPr lang="ko-KR" altLang="en-US" dirty="0"/>
              <a:t> 서버 </a:t>
            </a:r>
            <a:r>
              <a:rPr lang="en-US" altLang="ko-KR" dirty="0"/>
              <a:t>Log</a:t>
            </a:r>
          </a:p>
          <a:p>
            <a:pPr lvl="1"/>
            <a:r>
              <a:rPr lang="ko-KR" altLang="en-US" dirty="0"/>
              <a:t>삭제한 </a:t>
            </a:r>
            <a:r>
              <a:rPr lang="en-US" altLang="ko-KR" dirty="0"/>
              <a:t>s3 </a:t>
            </a:r>
            <a:r>
              <a:rPr lang="ko-KR" altLang="en-US" dirty="0"/>
              <a:t>드라이브 정상적으로 복구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B618B-66C7-8212-F21E-0BE87A37B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6DDA1-901B-045D-F1B9-BD4CDD9E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1" y="3336280"/>
            <a:ext cx="7075393" cy="2672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F69D7A-0AB3-2E1A-667B-9E5C84E40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34" y="3336280"/>
            <a:ext cx="4710506" cy="2672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49C2A4-A7FE-A0DE-2C32-2DDD6DD44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93"/>
          <a:stretch/>
        </p:blipFill>
        <p:spPr>
          <a:xfrm>
            <a:off x="313206" y="1520534"/>
            <a:ext cx="4369581" cy="18276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FFD405-988F-1A56-377D-8E2370A8C703}"/>
              </a:ext>
            </a:extLst>
          </p:cNvPr>
          <p:cNvSpPr/>
          <p:nvPr/>
        </p:nvSpPr>
        <p:spPr>
          <a:xfrm>
            <a:off x="313206" y="5736254"/>
            <a:ext cx="5226982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E504F7-2C84-E292-34FB-DB1344FF5156}"/>
              </a:ext>
            </a:extLst>
          </p:cNvPr>
          <p:cNvSpPr/>
          <p:nvPr/>
        </p:nvSpPr>
        <p:spPr>
          <a:xfrm>
            <a:off x="9170893" y="3495078"/>
            <a:ext cx="340660" cy="313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1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설치 환경</a:t>
            </a:r>
            <a:r>
              <a:rPr lang="en-US" altLang="ko-KR" dirty="0">
                <a:latin typeface="+mn-ea"/>
              </a:rPr>
              <a:t>: Ubuntu 20.04.4 LTS (64bit)</a:t>
            </a:r>
          </a:p>
          <a:p>
            <a:r>
              <a:rPr lang="en-US" altLang="ko-KR" dirty="0" err="1">
                <a:latin typeface="+mn-ea"/>
              </a:rPr>
              <a:t>minio</a:t>
            </a:r>
            <a:r>
              <a:rPr lang="ko-KR" altLang="en-US" dirty="0">
                <a:latin typeface="+mn-ea"/>
              </a:rPr>
              <a:t> 설치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</a:t>
            </a:r>
            <a:r>
              <a:rPr lang="en-US" altLang="ko-KR" b="1" dirty="0" err="1">
                <a:latin typeface="Consolas" panose="020B0609020204030204" pitchFamily="49" charset="0"/>
              </a:rPr>
              <a:t>sudo</a:t>
            </a:r>
            <a:r>
              <a:rPr lang="en-US" altLang="ko-KR" b="1" dirty="0"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latin typeface="Consolas" panose="020B0609020204030204" pitchFamily="49" charset="0"/>
              </a:rPr>
              <a:t>wget</a:t>
            </a:r>
            <a:r>
              <a:rPr lang="en-US" altLang="ko-KR" b="1" dirty="0">
                <a:latin typeface="Consolas" panose="020B0609020204030204" pitchFamily="49" charset="0"/>
              </a:rPr>
              <a:t> https://dl.minio.io/server/minio/release/linux-amd64/minio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4D34F4-157B-801A-A40A-05DC38E0F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2730383"/>
            <a:ext cx="11595735" cy="153946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318518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BA972-9089-BD46-B643-35CCF5F6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Healing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7F3BA-7ED0-B9B9-4BA6-48469E8B1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드라이브 중 </a:t>
            </a:r>
            <a:r>
              <a:rPr lang="en-US" altLang="ko-KR" dirty="0"/>
              <a:t>2</a:t>
            </a:r>
            <a:r>
              <a:rPr lang="ko-KR" altLang="en-US" dirty="0"/>
              <a:t>개 드라이브 삭제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삭제된 </a:t>
            </a:r>
            <a:r>
              <a:rPr lang="en-US" altLang="ko-KR" dirty="0"/>
              <a:t>2</a:t>
            </a:r>
            <a:r>
              <a:rPr lang="ko-KR" altLang="en-US" dirty="0"/>
              <a:t>개의 드라이브 복구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F1F4E-3EF3-CD1A-B092-A6747D111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555600-C2A2-E583-30EA-54B14A86B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6" y="2616468"/>
            <a:ext cx="5490357" cy="21375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313864-AA62-5C47-366B-2666A81EA4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19" y="927088"/>
            <a:ext cx="4790919" cy="246848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C75096-1AD7-B32D-8185-7927F671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74551"/>
            <a:ext cx="3505200" cy="1619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435FD4-A62C-C196-126D-720F9B2B7EFA}"/>
              </a:ext>
            </a:extLst>
          </p:cNvPr>
          <p:cNvSpPr/>
          <p:nvPr/>
        </p:nvSpPr>
        <p:spPr>
          <a:xfrm>
            <a:off x="264106" y="4572000"/>
            <a:ext cx="2828717" cy="190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E69BF-DD98-42EE-C3CA-C3DE052F5B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20" y="3788086"/>
            <a:ext cx="4815547" cy="250191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022AD5-EA02-7115-0C17-7E49F972387C}"/>
              </a:ext>
            </a:extLst>
          </p:cNvPr>
          <p:cNvSpPr/>
          <p:nvPr/>
        </p:nvSpPr>
        <p:spPr>
          <a:xfrm>
            <a:off x="8542807" y="2112075"/>
            <a:ext cx="386041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FE42E1-7BB5-15D9-CB3B-A35C5A313E42}"/>
              </a:ext>
            </a:extLst>
          </p:cNvPr>
          <p:cNvSpPr/>
          <p:nvPr/>
        </p:nvSpPr>
        <p:spPr>
          <a:xfrm>
            <a:off x="8542806" y="4973073"/>
            <a:ext cx="386041" cy="272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4FBA53E-010C-1328-1B2A-05242AD59269}"/>
              </a:ext>
            </a:extLst>
          </p:cNvPr>
          <p:cNvSpPr/>
          <p:nvPr/>
        </p:nvSpPr>
        <p:spPr>
          <a:xfrm>
            <a:off x="9054353" y="3312895"/>
            <a:ext cx="448237" cy="587686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905A1-94A0-76A1-2FFF-5336AB72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Healing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0BFE0-0AEB-D043-384B-D3C0B122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7"/>
            <a:ext cx="11757660" cy="5765283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드라이브 중 </a:t>
            </a:r>
            <a:r>
              <a:rPr lang="en-US" altLang="ko-KR" dirty="0"/>
              <a:t>3</a:t>
            </a:r>
            <a:r>
              <a:rPr lang="ko-KR" altLang="en-US" dirty="0"/>
              <a:t>개 드라이브 삭제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복구 되지 못하고 계속 반복하며 에러 </a:t>
            </a:r>
            <a:r>
              <a:rPr lang="en-US" altLang="ko-KR" dirty="0"/>
              <a:t>Log</a:t>
            </a:r>
            <a:r>
              <a:rPr lang="ko-KR" altLang="en-US" dirty="0"/>
              <a:t> 출력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364737-1EA5-1077-FCE2-68E4CF16F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F128B7-79F3-6038-699B-6B35137E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5" y="2689412"/>
            <a:ext cx="6371738" cy="2770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F41010-0A19-A02D-AA0B-B8C91F402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5" y="1576668"/>
            <a:ext cx="37814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9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91C1-0F5C-4459-3AF2-FF59849B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D3E20-855C-B0E4-D794-33DE048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및 패리티 블록을 드라이브 전체에 무작위로 균일하게 배포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개 사이의 드라이브</a:t>
            </a:r>
            <a:endParaRPr lang="en-US" altLang="ko-KR" dirty="0"/>
          </a:p>
          <a:p>
            <a:r>
              <a:rPr lang="ko-KR" altLang="en-US" dirty="0"/>
              <a:t>패리티 블록 개수는 기본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드라이브 수 </a:t>
            </a:r>
            <a:r>
              <a:rPr lang="en-US" altLang="ko-KR" dirty="0"/>
              <a:t>8</a:t>
            </a:r>
            <a:r>
              <a:rPr lang="ko-KR" altLang="en-US" dirty="0"/>
              <a:t>개 이상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패리티 블록의 최대 개수 넘어가는 드라이브 삭제 시 복구되지 않고 오브젝트 삭제됨</a:t>
            </a:r>
            <a:endParaRPr lang="en-US" altLang="ko-KR" dirty="0"/>
          </a:p>
          <a:p>
            <a:r>
              <a:rPr lang="ko-KR" altLang="en-US" dirty="0"/>
              <a:t>총 드라이브 개수의 절반을 초과하는 드라이브 삭제 시 에러 무한 출력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063473-1934-ADCD-F5F9-FDC908F2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589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8BB08-2F45-0040-73FD-82D06F42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(100GiB) upload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EED5-D128-70FB-7675-A275E6A1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NVMe</a:t>
            </a:r>
            <a:r>
              <a:rPr lang="en-US" altLang="ko-KR" dirty="0"/>
              <a:t> SSD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Drive </a:t>
            </a:r>
            <a:r>
              <a:rPr lang="ko-KR" altLang="en-US" dirty="0"/>
              <a:t>생성 후 </a:t>
            </a:r>
            <a:r>
              <a:rPr lang="en-US" altLang="ko-KR" dirty="0"/>
              <a:t>100GiB </a:t>
            </a:r>
            <a:r>
              <a:rPr lang="ko-KR" altLang="en-US" dirty="0"/>
              <a:t>업로드 시 </a:t>
            </a:r>
            <a:r>
              <a:rPr lang="en-US" altLang="ko-KR" dirty="0"/>
              <a:t>Error </a:t>
            </a:r>
            <a:r>
              <a:rPr lang="ko-KR" altLang="en-US" dirty="0"/>
              <a:t>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BAE9E-B791-9EA4-78C1-C193018A5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6EEF3-A9FC-0F25-B0A6-90758E5D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5" y="1532963"/>
            <a:ext cx="7415771" cy="46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8BB08-2F45-0040-73FD-82D06F42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(100GiB) upload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EED5-D128-70FB-7675-A275E6A1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마운트 한 </a:t>
            </a:r>
            <a:r>
              <a:rPr lang="en-US" altLang="ko-KR" dirty="0"/>
              <a:t>/dev/nvme1n1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NVMe</a:t>
            </a:r>
            <a:r>
              <a:rPr lang="en-US" altLang="ko-KR" dirty="0"/>
              <a:t> SSD)</a:t>
            </a:r>
            <a:r>
              <a:rPr lang="ko-KR" altLang="en-US" dirty="0"/>
              <a:t>의 총 용량이 약 </a:t>
            </a:r>
            <a:r>
              <a:rPr lang="en-US" altLang="ko-KR" dirty="0"/>
              <a:t>250GB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BAE9E-B791-9EA4-78C1-C193018A5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6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81C84B92-7245-2984-4086-25277EE7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"/>
          <a:stretch/>
        </p:blipFill>
        <p:spPr>
          <a:xfrm>
            <a:off x="492033" y="1619251"/>
            <a:ext cx="6667500" cy="451485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0D48DCA-C333-97DD-27E6-A5AB2A2DACFC}"/>
              </a:ext>
            </a:extLst>
          </p:cNvPr>
          <p:cNvSpPr/>
          <p:nvPr/>
        </p:nvSpPr>
        <p:spPr>
          <a:xfrm>
            <a:off x="492033" y="1619251"/>
            <a:ext cx="5953591" cy="989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71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8BB08-2F45-0040-73FD-82D06F42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(100GiB) upload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FEED5-D128-70FB-7675-A275E6A1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100GiB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Drive</a:t>
            </a:r>
            <a:r>
              <a:rPr lang="ko-KR" altLang="en-US" dirty="0"/>
              <a:t>의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업로드 할 때</a:t>
            </a:r>
            <a:endParaRPr lang="en-US" altLang="ko-KR" dirty="0"/>
          </a:p>
          <a:p>
            <a:pPr lvl="1"/>
            <a:r>
              <a:rPr lang="ko-KR" altLang="en-US" dirty="0"/>
              <a:t>업로드시 최종 용량은 </a:t>
            </a:r>
            <a:r>
              <a:rPr lang="en-US" altLang="ko-KR" dirty="0"/>
              <a:t>200GiB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BAE9E-B791-9EA4-78C1-C193018A5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C869F9-D947-B0CB-F193-513893766A2F}"/>
              </a:ext>
            </a:extLst>
          </p:cNvPr>
          <p:cNvGrpSpPr/>
          <p:nvPr/>
        </p:nvGrpSpPr>
        <p:grpSpPr>
          <a:xfrm>
            <a:off x="8630933" y="1043293"/>
            <a:ext cx="2552784" cy="1906779"/>
            <a:chOff x="8630933" y="1043293"/>
            <a:chExt cx="2552784" cy="190677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4F99CBB-B401-EE43-0190-928E33E43DB9}"/>
                </a:ext>
              </a:extLst>
            </p:cNvPr>
            <p:cNvGrpSpPr/>
            <p:nvPr/>
          </p:nvGrpSpPr>
          <p:grpSpPr>
            <a:xfrm>
              <a:off x="8630933" y="1043293"/>
              <a:ext cx="2552784" cy="1537449"/>
              <a:chOff x="4052047" y="1962668"/>
              <a:chExt cx="1999134" cy="153744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3CD4B1-6576-09C5-3ACA-C00B25729A4E}"/>
                  </a:ext>
                </a:extLst>
              </p:cNvPr>
              <p:cNvSpPr/>
              <p:nvPr/>
            </p:nvSpPr>
            <p:spPr>
              <a:xfrm>
                <a:off x="4052047" y="1962670"/>
                <a:ext cx="358590" cy="153744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CF2C0D2-4A35-263D-A64B-AF257882753E}"/>
                  </a:ext>
                </a:extLst>
              </p:cNvPr>
              <p:cNvSpPr/>
              <p:nvPr/>
            </p:nvSpPr>
            <p:spPr>
              <a:xfrm>
                <a:off x="4598895" y="1962669"/>
                <a:ext cx="358590" cy="153744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1FAE17A-6E93-50F6-578D-8E233C746C7E}"/>
                  </a:ext>
                </a:extLst>
              </p:cNvPr>
              <p:cNvSpPr/>
              <p:nvPr/>
            </p:nvSpPr>
            <p:spPr>
              <a:xfrm>
                <a:off x="5145743" y="1962669"/>
                <a:ext cx="358590" cy="153744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7D740E6-807A-136A-50C7-CFA09007F312}"/>
                  </a:ext>
                </a:extLst>
              </p:cNvPr>
              <p:cNvSpPr/>
              <p:nvPr/>
            </p:nvSpPr>
            <p:spPr>
              <a:xfrm>
                <a:off x="5692591" y="1962668"/>
                <a:ext cx="358590" cy="153744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D131DA-7A41-2BF0-2395-D993B3AA2997}"/>
                </a:ext>
              </a:extLst>
            </p:cNvPr>
            <p:cNvSpPr txBox="1"/>
            <p:nvPr/>
          </p:nvSpPr>
          <p:spPr>
            <a:xfrm>
              <a:off x="9054888" y="2580740"/>
              <a:ext cx="1899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 data &amp; 2 parity</a:t>
              </a:r>
              <a:endParaRPr lang="ko-KR" altLang="en-US" b="1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9F1D6FD-1F22-B635-B380-2877D9B2B70F}"/>
              </a:ext>
            </a:extLst>
          </p:cNvPr>
          <p:cNvGrpSpPr/>
          <p:nvPr/>
        </p:nvGrpSpPr>
        <p:grpSpPr>
          <a:xfrm>
            <a:off x="441294" y="2330890"/>
            <a:ext cx="5880785" cy="1626667"/>
            <a:chOff x="441294" y="2330890"/>
            <a:chExt cx="5880785" cy="162666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6793F6D-9A7C-EAAA-9B86-11CDB26CED43}"/>
                </a:ext>
              </a:extLst>
            </p:cNvPr>
            <p:cNvGrpSpPr/>
            <p:nvPr/>
          </p:nvGrpSpPr>
          <p:grpSpPr>
            <a:xfrm>
              <a:off x="441294" y="2330890"/>
              <a:ext cx="5880785" cy="1626667"/>
              <a:chOff x="3957563" y="5126785"/>
              <a:chExt cx="5880785" cy="1626667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765929B-388B-8F4E-AF00-C99896E68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57563" y="5126785"/>
                <a:ext cx="5753100" cy="1597154"/>
              </a:xfrm>
              <a:prstGeom prst="rect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</a:ln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292FBED-0093-2293-93D6-3D133BDD83D1}"/>
                  </a:ext>
                </a:extLst>
              </p:cNvPr>
              <p:cNvSpPr txBox="1"/>
              <p:nvPr/>
            </p:nvSpPr>
            <p:spPr>
              <a:xfrm>
                <a:off x="6987376" y="6568786"/>
                <a:ext cx="2850972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b="1" dirty="0"/>
                  <a:t>Source: </a:t>
                </a:r>
                <a:r>
                  <a:rPr lang="ko-KR" altLang="en-US" sz="600" b="1" dirty="0"/>
                  <a:t>https://docs.min.io/minio/baremetal/concepts/erasure-coding.html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6FF31-BAA2-2487-DED4-E728A4D1D973}"/>
                </a:ext>
              </a:extLst>
            </p:cNvPr>
            <p:cNvSpPr/>
            <p:nvPr/>
          </p:nvSpPr>
          <p:spPr>
            <a:xfrm>
              <a:off x="3219894" y="2669129"/>
              <a:ext cx="645458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CFFB99-8FF4-BA7A-4BEB-FD6016349549}"/>
                </a:ext>
              </a:extLst>
            </p:cNvPr>
            <p:cNvSpPr txBox="1"/>
            <p:nvPr/>
          </p:nvSpPr>
          <p:spPr>
            <a:xfrm>
              <a:off x="3889990" y="2625743"/>
              <a:ext cx="2037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Drive </a:t>
              </a:r>
              <a:r>
                <a:rPr lang="ko-KR" altLang="en-US" sz="1200" b="1" dirty="0"/>
                <a:t>수가 </a:t>
              </a:r>
              <a:r>
                <a:rPr lang="en-US" altLang="ko-KR" sz="1200" b="1" dirty="0"/>
                <a:t>5</a:t>
              </a:r>
              <a:r>
                <a:rPr lang="ko-KR" altLang="en-US" sz="1200" b="1" dirty="0"/>
                <a:t>개 이하일 때는</a:t>
              </a:r>
              <a:endParaRPr lang="en-US" altLang="ko-KR" sz="1200" b="1" dirty="0"/>
            </a:p>
            <a:p>
              <a:r>
                <a:rPr lang="en-US" altLang="ko-KR" sz="1200" b="1" dirty="0"/>
                <a:t>Parity</a:t>
              </a:r>
              <a:r>
                <a:rPr lang="ko-KR" altLang="en-US" sz="1200" b="1" dirty="0"/>
                <a:t> 개수는 </a:t>
              </a:r>
              <a:r>
                <a:rPr lang="en-US" altLang="ko-KR" sz="1200" b="1" dirty="0"/>
                <a:t>default 2</a:t>
              </a:r>
              <a:r>
                <a:rPr lang="ko-KR" altLang="en-US" sz="1200" b="1" dirty="0"/>
                <a:t>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E317BD-5580-A85F-2969-0A8BC036A9E6}"/>
              </a:ext>
            </a:extLst>
          </p:cNvPr>
          <p:cNvGrpSpPr/>
          <p:nvPr/>
        </p:nvGrpSpPr>
        <p:grpSpPr>
          <a:xfrm>
            <a:off x="441295" y="4097761"/>
            <a:ext cx="7930747" cy="1680914"/>
            <a:chOff x="441295" y="4097761"/>
            <a:chExt cx="7930747" cy="16809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AB1DBC-1A6C-B3C8-6008-C4F31F4EA43A}"/>
                </a:ext>
              </a:extLst>
            </p:cNvPr>
            <p:cNvGrpSpPr/>
            <p:nvPr/>
          </p:nvGrpSpPr>
          <p:grpSpPr>
            <a:xfrm>
              <a:off x="441295" y="4097761"/>
              <a:ext cx="5853888" cy="1680914"/>
              <a:chOff x="4977775" y="3474549"/>
              <a:chExt cx="5864640" cy="168091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A13B120-2FF6-97AE-F746-CCB25A69C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8545"/>
              <a:stretch/>
            </p:blipFill>
            <p:spPr>
              <a:xfrm>
                <a:off x="4977775" y="3474549"/>
                <a:ext cx="5773732" cy="1634430"/>
              </a:xfrm>
              <a:prstGeom prst="rect">
                <a:avLst/>
              </a:prstGeom>
              <a:ln w="38100">
                <a:solidFill>
                  <a:schemeClr val="tx1">
                    <a:lumMod val="50000"/>
                  </a:schemeClr>
                </a:solidFill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40C17D-C0CA-4787-798B-7759EBB350A7}"/>
                  </a:ext>
                </a:extLst>
              </p:cNvPr>
              <p:cNvSpPr txBox="1"/>
              <p:nvPr/>
            </p:nvSpPr>
            <p:spPr>
              <a:xfrm>
                <a:off x="9116709" y="4966188"/>
                <a:ext cx="1725706" cy="189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600" b="1" dirty="0"/>
                  <a:t>Source: </a:t>
                </a:r>
                <a:r>
                  <a:rPr lang="ko-KR" altLang="en-US" sz="600" b="1" dirty="0"/>
                  <a:t>https://blog.min.io/erasure-coding/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BFAD89-59D4-B790-3964-C13F26DF3F8A}"/>
                </a:ext>
              </a:extLst>
            </p:cNvPr>
            <p:cNvSpPr/>
            <p:nvPr/>
          </p:nvSpPr>
          <p:spPr>
            <a:xfrm>
              <a:off x="475826" y="4569350"/>
              <a:ext cx="5669569" cy="305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498389-343E-3450-0DFB-F7B9F98FD777}"/>
                </a:ext>
              </a:extLst>
            </p:cNvPr>
            <p:cNvSpPr txBox="1"/>
            <p:nvPr/>
          </p:nvSpPr>
          <p:spPr>
            <a:xfrm>
              <a:off x="6201255" y="4440903"/>
              <a:ext cx="2170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Data Drive </a:t>
              </a:r>
              <a:r>
                <a:rPr lang="ko-KR" altLang="en-US" sz="1200" b="1" dirty="0"/>
                <a:t>와 </a:t>
              </a:r>
              <a:r>
                <a:rPr lang="en-US" altLang="ko-KR" sz="1200" b="1" dirty="0"/>
                <a:t>Parity Drive</a:t>
              </a:r>
              <a:r>
                <a:rPr lang="ko-KR" altLang="en-US" sz="1200" b="1" dirty="0"/>
                <a:t>의 </a:t>
              </a:r>
              <a:endParaRPr lang="en-US" altLang="ko-KR" sz="1200" b="1" dirty="0"/>
            </a:p>
            <a:p>
              <a:r>
                <a:rPr lang="ko-KR" altLang="en-US" sz="1200" b="1" dirty="0"/>
                <a:t>비율이</a:t>
              </a:r>
              <a:r>
                <a:rPr lang="en-US" altLang="ko-KR" sz="1200" b="1" dirty="0"/>
                <a:t> 1 : 1 </a:t>
              </a:r>
              <a:r>
                <a:rPr lang="ko-KR" altLang="en-US" sz="1200" b="1" dirty="0"/>
                <a:t>이면 </a:t>
              </a:r>
              <a:endParaRPr lang="en-US" altLang="ko-KR" sz="1200" b="1" dirty="0"/>
            </a:p>
            <a:p>
              <a:r>
                <a:rPr lang="ko-KR" altLang="en-US" sz="1200" b="1" dirty="0"/>
                <a:t>스토리지 사용률은 </a:t>
              </a:r>
              <a:r>
                <a:rPr lang="en-US" altLang="ko-KR" sz="1200" b="1" dirty="0"/>
                <a:t>2</a:t>
              </a:r>
              <a:r>
                <a:rPr lang="ko-KR" altLang="en-US" sz="1200" b="1" dirty="0"/>
                <a:t>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297725-44E8-DD34-DEF6-F7BB1E618662}"/>
              </a:ext>
            </a:extLst>
          </p:cNvPr>
          <p:cNvGrpSpPr/>
          <p:nvPr/>
        </p:nvGrpSpPr>
        <p:grpSpPr>
          <a:xfrm>
            <a:off x="8277398" y="3125992"/>
            <a:ext cx="3341236" cy="2903737"/>
            <a:chOff x="8073080" y="1049936"/>
            <a:chExt cx="3341236" cy="2903737"/>
          </a:xfrm>
        </p:grpSpPr>
        <p:graphicFrame>
          <p:nvGraphicFramePr>
            <p:cNvPr id="19" name="표 5">
              <a:extLst>
                <a:ext uri="{FF2B5EF4-FFF2-40B4-BE49-F238E27FC236}">
                  <a16:creationId xmlns:a16="http://schemas.microsoft.com/office/drawing/2014/main" id="{30129348-5EC2-3F40-091D-2AAFBBAB655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073080" y="1049936"/>
            <a:ext cx="3341236" cy="2903737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57102">
                    <a:extLst>
                      <a:ext uri="{9D8B030D-6E8A-4147-A177-3AD203B41FA5}">
                        <a16:colId xmlns:a16="http://schemas.microsoft.com/office/drawing/2014/main" val="633533555"/>
                      </a:ext>
                    </a:extLst>
                  </a:gridCol>
                  <a:gridCol w="661378">
                    <a:extLst>
                      <a:ext uri="{9D8B030D-6E8A-4147-A177-3AD203B41FA5}">
                        <a16:colId xmlns:a16="http://schemas.microsoft.com/office/drawing/2014/main" val="2660863829"/>
                      </a:ext>
                    </a:extLst>
                  </a:gridCol>
                  <a:gridCol w="661378">
                    <a:extLst>
                      <a:ext uri="{9D8B030D-6E8A-4147-A177-3AD203B41FA5}">
                        <a16:colId xmlns:a16="http://schemas.microsoft.com/office/drawing/2014/main" val="3270127852"/>
                      </a:ext>
                    </a:extLst>
                  </a:gridCol>
                  <a:gridCol w="661378">
                    <a:extLst>
                      <a:ext uri="{9D8B030D-6E8A-4147-A177-3AD203B41FA5}">
                        <a16:colId xmlns:a16="http://schemas.microsoft.com/office/drawing/2014/main" val="2887258079"/>
                      </a:ext>
                    </a:extLst>
                  </a:gridCol>
                </a:tblGrid>
                <a:tr h="277357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000" dirty="0"/>
                          <a:t>드라이브 수</a:t>
                        </a:r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4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8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10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extLst>
                    <a:ext uri="{0D108BD9-81ED-4DB2-BD59-A6C34878D82A}">
                      <a16:rowId xmlns:a16="http://schemas.microsoft.com/office/drawing/2014/main" val="3263175892"/>
                    </a:ext>
                  </a:extLst>
                </a:tr>
                <a:tr h="656595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000" dirty="0"/>
                          <a:t>데이터가 존재하는 드라이브 개수</a:t>
                        </a:r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4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8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10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extLst>
                    <a:ext uri="{0D108BD9-81ED-4DB2-BD59-A6C34878D82A}">
                      <a16:rowId xmlns:a16="http://schemas.microsoft.com/office/drawing/2014/main" val="2422058432"/>
                    </a:ext>
                  </a:extLst>
                </a:tr>
                <a:tr h="656595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000" dirty="0"/>
                          <a:t>데이터가 존재하는 각 드라이브의 용량</a:t>
                        </a:r>
                        <a:endParaRPr lang="en-US" altLang="ko-KR" sz="1000" dirty="0"/>
                      </a:p>
                      <a:p>
                        <a:pPr latinLnBrk="1"/>
                        <a:r>
                          <a:rPr lang="en-US" altLang="ko-KR" sz="1000" dirty="0"/>
                          <a:t>(</a:t>
                        </a:r>
                        <a:r>
                          <a:rPr lang="ko-KR" altLang="en-US" sz="1000" dirty="0"/>
                          <a:t>생성 직후</a:t>
                        </a:r>
                        <a:r>
                          <a:rPr lang="en-US" altLang="ko-KR" sz="1000" dirty="0"/>
                          <a:t>)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0.5GiB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0.25GiB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0.166GiB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extLst>
                    <a:ext uri="{0D108BD9-81ED-4DB2-BD59-A6C34878D82A}">
                      <a16:rowId xmlns:a16="http://schemas.microsoft.com/office/drawing/2014/main" val="1596469225"/>
                    </a:ext>
                  </a:extLst>
                </a:tr>
                <a:tr h="656595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000" dirty="0"/>
                          <a:t>전체 용량</a:t>
                        </a:r>
                        <a:r>
                          <a:rPr lang="en-US" altLang="ko-KR" sz="1000" dirty="0"/>
                          <a:t> (</a:t>
                        </a:r>
                        <a:r>
                          <a:rPr lang="ko-KR" altLang="en-US" sz="1000" dirty="0"/>
                          <a:t>생성 직후</a:t>
                        </a:r>
                        <a:r>
                          <a:rPr lang="en-US" altLang="ko-KR" sz="1000" dirty="0"/>
                          <a:t>)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2GiB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2GiB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1000" dirty="0"/>
                          <a:t>1.66GiB</a:t>
                        </a:r>
                        <a:endParaRPr lang="ko-KR" altLang="en-US" sz="1000" dirty="0"/>
                      </a:p>
                    </a:txBody>
                    <a:tcPr marL="52797" marR="52797" marT="26399" marB="26399" anchor="ctr"/>
                  </a:tc>
                  <a:extLst>
                    <a:ext uri="{0D108BD9-81ED-4DB2-BD59-A6C34878D82A}">
                      <a16:rowId xmlns:a16="http://schemas.microsoft.com/office/drawing/2014/main" val="425050563"/>
                    </a:ext>
                  </a:extLst>
                </a:tr>
                <a:tr h="656595">
                  <a:tc>
                    <a:txBody>
                      <a:bodyPr/>
                      <a:lstStyle/>
                      <a:p>
                        <a:pPr latinLnBrk="1"/>
                        <a:r>
                          <a:rPr lang="ko-KR" altLang="en-US" sz="1000" dirty="0"/>
                          <a:t>복구 여부</a:t>
                        </a:r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600" dirty="0"/>
                          <a:t>1 : O</a:t>
                        </a:r>
                      </a:p>
                      <a:p>
                        <a:pPr algn="ctr" latinLnBrk="1"/>
                        <a:r>
                          <a:rPr lang="en-US" altLang="ko-KR" sz="600" dirty="0"/>
                          <a:t>2 : O</a:t>
                        </a:r>
                      </a:p>
                      <a:p>
                        <a:pPr algn="ctr" latinLnBrk="1"/>
                        <a:r>
                          <a:rPr lang="en-US" altLang="ko-KR" sz="600" dirty="0"/>
                          <a:t>3 : X</a:t>
                        </a:r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algn="ctr" latinLnBrk="1"/>
                        <a:r>
                          <a:rPr lang="en-US" altLang="ko-KR" sz="600" dirty="0"/>
                          <a:t>3 : O</a:t>
                        </a:r>
                      </a:p>
                      <a:p>
                        <a:pPr algn="ctr" latinLnBrk="1"/>
                        <a:r>
                          <a:rPr lang="en-US" altLang="ko-KR" sz="600" dirty="0"/>
                          <a:t>4 : O</a:t>
                        </a:r>
                      </a:p>
                      <a:p>
                        <a:pPr algn="ctr" latinLnBrk="1"/>
                        <a:r>
                          <a:rPr lang="en-US" altLang="ko-KR" sz="600" dirty="0"/>
                          <a:t>5 : X</a:t>
                        </a:r>
                        <a:endParaRPr lang="ko-KR" altLang="en-US" sz="600" dirty="0"/>
                      </a:p>
                    </a:txBody>
                    <a:tcPr marL="52797" marR="52797" marT="26399" marB="26399" anchor="ctr"/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ko-KR" sz="600" dirty="0"/>
                          <a:t>5 : X</a:t>
                        </a:r>
                        <a:endParaRPr lang="ko-KR" altLang="en-US" sz="600" dirty="0"/>
                      </a:p>
                    </a:txBody>
                    <a:tcPr marL="52797" marR="52797" marT="26399" marB="26399" anchor="ctr"/>
                  </a:tc>
                  <a:extLst>
                    <a:ext uri="{0D108BD9-81ED-4DB2-BD59-A6C34878D82A}">
                      <a16:rowId xmlns:a16="http://schemas.microsoft.com/office/drawing/2014/main" val="1553788817"/>
                    </a:ext>
                  </a:extLst>
                </a:tr>
              </a:tbl>
            </a:graphicData>
          </a:graphic>
        </p:graphicFrame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A3E4A3-1AF6-A861-71CE-E999D5733C07}"/>
                </a:ext>
              </a:extLst>
            </p:cNvPr>
            <p:cNvSpPr/>
            <p:nvPr/>
          </p:nvSpPr>
          <p:spPr>
            <a:xfrm>
              <a:off x="9436743" y="2635849"/>
              <a:ext cx="645458" cy="6723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59E4E60B-356A-C7C1-760C-B395D7132E32}"/>
                </a:ext>
              </a:extLst>
            </p:cNvPr>
            <p:cNvSpPr/>
            <p:nvPr/>
          </p:nvSpPr>
          <p:spPr>
            <a:xfrm>
              <a:off x="9867900" y="1206500"/>
              <a:ext cx="536463" cy="1357705"/>
            </a:xfrm>
            <a:custGeom>
              <a:avLst/>
              <a:gdLst>
                <a:gd name="connsiteX0" fmla="*/ 0 w 654313"/>
                <a:gd name="connsiteY0" fmla="*/ 0 h 1676400"/>
                <a:gd name="connsiteX1" fmla="*/ 647700 w 654313"/>
                <a:gd name="connsiteY1" fmla="*/ 825500 h 1676400"/>
                <a:gd name="connsiteX2" fmla="*/ 279400 w 654313"/>
                <a:gd name="connsiteY2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313" h="1676400">
                  <a:moveTo>
                    <a:pt x="0" y="0"/>
                  </a:moveTo>
                  <a:cubicBezTo>
                    <a:pt x="300566" y="273050"/>
                    <a:pt x="601133" y="546100"/>
                    <a:pt x="647700" y="825500"/>
                  </a:cubicBezTo>
                  <a:cubicBezTo>
                    <a:pt x="694267" y="1104900"/>
                    <a:pt x="486833" y="1390650"/>
                    <a:pt x="279400" y="16764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975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7CE6-463E-7AD4-E7EB-10331312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(100GiB) upload 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EB63E-F753-EE01-797D-A5A22C73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250GB</a:t>
            </a:r>
            <a:r>
              <a:rPr lang="ko-KR" altLang="en-US" dirty="0"/>
              <a:t>의 </a:t>
            </a:r>
            <a:r>
              <a:rPr lang="en-US" altLang="ko-KR" dirty="0"/>
              <a:t>SSD</a:t>
            </a:r>
            <a:r>
              <a:rPr lang="ko-KR" altLang="en-US" dirty="0"/>
              <a:t>의 전체 용량 부족이 원인</a:t>
            </a:r>
            <a:endParaRPr lang="en-US" altLang="ko-KR" dirty="0"/>
          </a:p>
          <a:p>
            <a:pPr lvl="1"/>
            <a:r>
              <a:rPr lang="en-US" altLang="ko-KR" dirty="0"/>
              <a:t>100GiB</a:t>
            </a:r>
            <a:r>
              <a:rPr lang="ko-KR" altLang="en-US" dirty="0"/>
              <a:t>의 파일을 </a:t>
            </a:r>
            <a:r>
              <a:rPr lang="en-US" altLang="ko-KR" dirty="0"/>
              <a:t>4</a:t>
            </a:r>
            <a:r>
              <a:rPr lang="ko-KR" altLang="en-US" dirty="0"/>
              <a:t>개의 드라이브에 분산 업로드 시 </a:t>
            </a:r>
            <a:r>
              <a:rPr lang="en-US" altLang="ko-KR" dirty="0"/>
              <a:t>300GiB(</a:t>
            </a:r>
            <a:r>
              <a:rPr lang="en-US" altLang="ko-KR" dirty="0" err="1"/>
              <a:t>fio</a:t>
            </a:r>
            <a:r>
              <a:rPr lang="ko-KR" altLang="en-US" dirty="0"/>
              <a:t>파일 포함</a:t>
            </a:r>
            <a:r>
              <a:rPr lang="en-US" altLang="ko-KR" dirty="0"/>
              <a:t>)</a:t>
            </a:r>
            <a:r>
              <a:rPr lang="ko-KR" altLang="en-US" dirty="0"/>
              <a:t>이상의 공간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53D9B-4FFF-E1D3-178C-3A9CE809B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69982B31-21B6-4968-0D32-1A6C223616F4}"/>
              </a:ext>
            </a:extLst>
          </p:cNvPr>
          <p:cNvSpPr/>
          <p:nvPr/>
        </p:nvSpPr>
        <p:spPr>
          <a:xfrm>
            <a:off x="4947494" y="3071621"/>
            <a:ext cx="3286778" cy="2947148"/>
          </a:xfrm>
          <a:prstGeom prst="can">
            <a:avLst>
              <a:gd name="adj" fmla="val 14658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F54DDECF-1ECC-1715-AFFE-BF9214D9D8FE}"/>
              </a:ext>
            </a:extLst>
          </p:cNvPr>
          <p:cNvSpPr/>
          <p:nvPr/>
        </p:nvSpPr>
        <p:spPr>
          <a:xfrm>
            <a:off x="4947494" y="4661064"/>
            <a:ext cx="3286778" cy="1357705"/>
          </a:xfrm>
          <a:prstGeom prst="can">
            <a:avLst>
              <a:gd name="adj" fmla="val 29637"/>
            </a:avLst>
          </a:prstGeom>
          <a:solidFill>
            <a:schemeClr val="accent5">
              <a:lumMod val="5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fio</a:t>
            </a:r>
            <a:endParaRPr lang="en-US" altLang="ko-KR" b="1" dirty="0"/>
          </a:p>
          <a:p>
            <a:pPr algn="ctr"/>
            <a:r>
              <a:rPr lang="en-US" altLang="ko-KR" b="1" dirty="0"/>
              <a:t>100GiB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E827B-649C-7A4B-921A-2AB8C4D8AC93}"/>
              </a:ext>
            </a:extLst>
          </p:cNvPr>
          <p:cNvSpPr txBox="1"/>
          <p:nvPr/>
        </p:nvSpPr>
        <p:spPr>
          <a:xfrm>
            <a:off x="5921469" y="60187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NVMe</a:t>
            </a:r>
            <a:r>
              <a:rPr lang="en-US" altLang="ko-KR" b="1" dirty="0"/>
              <a:t> SSD</a:t>
            </a:r>
            <a:endParaRPr lang="ko-KR" altLang="en-US" b="1" dirty="0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D85E9D2E-439B-A376-3662-55D2449B842E}"/>
              </a:ext>
            </a:extLst>
          </p:cNvPr>
          <p:cNvSpPr/>
          <p:nvPr/>
        </p:nvSpPr>
        <p:spPr>
          <a:xfrm>
            <a:off x="4957387" y="3696903"/>
            <a:ext cx="3276886" cy="1357705"/>
          </a:xfrm>
          <a:prstGeom prst="can">
            <a:avLst>
              <a:gd name="adj" fmla="val 28957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Data block</a:t>
            </a:r>
          </a:p>
          <a:p>
            <a:pPr algn="ctr"/>
            <a:r>
              <a:rPr lang="en-US" altLang="ko-KR" b="1" dirty="0"/>
              <a:t>100GiB</a:t>
            </a:r>
            <a:endParaRPr lang="ko-KR" altLang="en-US" b="1" dirty="0"/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68705098-66DE-C7C3-473A-A576459BE3AC}"/>
              </a:ext>
            </a:extLst>
          </p:cNvPr>
          <p:cNvSpPr/>
          <p:nvPr/>
        </p:nvSpPr>
        <p:spPr>
          <a:xfrm>
            <a:off x="4948422" y="2732742"/>
            <a:ext cx="3286778" cy="1357705"/>
          </a:xfrm>
          <a:prstGeom prst="can">
            <a:avLst>
              <a:gd name="adj" fmla="val 28957"/>
            </a:avLst>
          </a:prstGeom>
          <a:solidFill>
            <a:schemeClr val="accent5">
              <a:lumMod val="75000"/>
              <a:alpha val="70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Parity block</a:t>
            </a:r>
          </a:p>
          <a:p>
            <a:pPr algn="ctr"/>
            <a:r>
              <a:rPr lang="en-US" altLang="ko-KR" b="1" dirty="0"/>
              <a:t>100GiB</a:t>
            </a:r>
            <a:endParaRPr lang="ko-KR" altLang="en-US" b="1" dirty="0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B3F10BB0-B8C1-E7A0-E080-E04289238307}"/>
              </a:ext>
            </a:extLst>
          </p:cNvPr>
          <p:cNvSpPr/>
          <p:nvPr/>
        </p:nvSpPr>
        <p:spPr>
          <a:xfrm>
            <a:off x="4542866" y="3288258"/>
            <a:ext cx="304800" cy="2532392"/>
          </a:xfrm>
          <a:prstGeom prst="leftBracket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27876-0C20-D254-9F87-C550F1BF99CF}"/>
              </a:ext>
            </a:extLst>
          </p:cNvPr>
          <p:cNvSpPr txBox="1"/>
          <p:nvPr/>
        </p:nvSpPr>
        <p:spPr>
          <a:xfrm>
            <a:off x="3533744" y="4360529"/>
            <a:ext cx="90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250GB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7FE09-35BD-89C9-9CEB-6170BC998E9C}"/>
              </a:ext>
            </a:extLst>
          </p:cNvPr>
          <p:cNvSpPr txBox="1"/>
          <p:nvPr/>
        </p:nvSpPr>
        <p:spPr>
          <a:xfrm rot="21018308">
            <a:off x="4194053" y="1745836"/>
            <a:ext cx="6976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C0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!</a:t>
            </a:r>
            <a:endParaRPr lang="ko-KR" altLang="en-US" sz="9600" b="1" dirty="0">
              <a:solidFill>
                <a:srgbClr val="C0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0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C988-87AF-DDEC-C82D-3357A81C9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 err="1"/>
              <a:t>NVMe</a:t>
            </a:r>
            <a:r>
              <a:rPr lang="en-US" altLang="ko-KR" dirty="0"/>
              <a:t> SSD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93733-E972-1D52-F52C-EB93EA6C4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135AC0E-C2A1-A478-D9AB-3A815D48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/dev/nvme2n1 (</a:t>
            </a:r>
            <a:r>
              <a:rPr lang="en-US" altLang="ko-KR" dirty="0" err="1"/>
              <a:t>NVMe</a:t>
            </a:r>
            <a:r>
              <a:rPr lang="ko-KR" altLang="en-US" dirty="0"/>
              <a:t> </a:t>
            </a:r>
            <a:r>
              <a:rPr lang="en-US" altLang="ko-KR" dirty="0"/>
              <a:t>SSD</a:t>
            </a:r>
            <a:r>
              <a:rPr lang="ko-KR" altLang="en-US" dirty="0"/>
              <a:t> </a:t>
            </a:r>
            <a:r>
              <a:rPr lang="en-US" altLang="ko-KR" dirty="0"/>
              <a:t>1TB)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09303F4F-AE69-72EB-5357-1598118A0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"/>
          <a:stretch/>
        </p:blipFill>
        <p:spPr>
          <a:xfrm>
            <a:off x="492033" y="1619251"/>
            <a:ext cx="6667500" cy="45148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FC26F2-E95B-4342-941E-8168BF606BEE}"/>
              </a:ext>
            </a:extLst>
          </p:cNvPr>
          <p:cNvSpPr/>
          <p:nvPr/>
        </p:nvSpPr>
        <p:spPr>
          <a:xfrm>
            <a:off x="492033" y="5048251"/>
            <a:ext cx="6099267" cy="989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28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7CE6-463E-7AD4-E7EB-10331312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</a:t>
            </a:r>
            <a:r>
              <a:rPr lang="en-US" altLang="ko-KR" dirty="0" err="1"/>
              <a:t>NVMe</a:t>
            </a:r>
            <a:r>
              <a:rPr lang="en-US" altLang="ko-KR" dirty="0"/>
              <a:t> SSD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EB63E-F753-EE01-797D-A5A22C73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100GiB </a:t>
            </a:r>
            <a:r>
              <a:rPr lang="ko-KR" altLang="en-US" dirty="0"/>
              <a:t>업로드 시 총 약 </a:t>
            </a:r>
            <a:r>
              <a:rPr lang="en-US" altLang="ko-KR" dirty="0"/>
              <a:t>300GiB </a:t>
            </a:r>
            <a:r>
              <a:rPr lang="ko-KR" altLang="en-US" dirty="0"/>
              <a:t>사용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53D9B-4FFF-E1D3-178C-3A9CE809B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1D6F4F2-9A00-4573-D5BD-754D0141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" r="1043"/>
          <a:stretch/>
        </p:blipFill>
        <p:spPr>
          <a:xfrm>
            <a:off x="403179" y="1704975"/>
            <a:ext cx="4816522" cy="4042737"/>
          </a:xfrm>
          <a:prstGeom prst="rect">
            <a:avLst/>
          </a:prstGeom>
          <a:ln w="38100">
            <a:solidFill>
              <a:schemeClr val="tx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60F771-8001-1240-6DB1-7B02CF0E15D5}"/>
              </a:ext>
            </a:extLst>
          </p:cNvPr>
          <p:cNvSpPr/>
          <p:nvPr/>
        </p:nvSpPr>
        <p:spPr>
          <a:xfrm>
            <a:off x="1235075" y="3022599"/>
            <a:ext cx="3184525" cy="231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BCD4D7-6BA6-A199-5D36-A355AD2A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7" y="2461894"/>
            <a:ext cx="4448175" cy="1352550"/>
          </a:xfrm>
          <a:prstGeom prst="rect">
            <a:avLst/>
          </a:prstGeom>
          <a:ln w="38100">
            <a:solidFill>
              <a:schemeClr val="tx1">
                <a:lumMod val="50000"/>
              </a:schemeClr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0D60695-40F1-8C6F-3D7D-2EC77B623A24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4419600" y="3138169"/>
            <a:ext cx="190023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1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7C621-6ECF-312B-A989-F614FFC5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4E1544-5CA8-30A9-A032-DFF4DB38F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A073-6FA0-B127-943E-064C428C2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70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설치한 </a:t>
            </a:r>
            <a:r>
              <a:rPr lang="en-US" altLang="ko-KR" dirty="0" err="1"/>
              <a:t>minio</a:t>
            </a:r>
            <a:r>
              <a:rPr lang="en-US" altLang="ko-KR" dirty="0"/>
              <a:t> </a:t>
            </a:r>
            <a:r>
              <a:rPr lang="ko-KR" altLang="en-US" dirty="0"/>
              <a:t>파일에 실행 권한을 준다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</a:t>
            </a:r>
            <a:r>
              <a:rPr lang="en-US" altLang="ko-KR" b="1" dirty="0" err="1">
                <a:latin typeface="Consolas" panose="020B0609020204030204" pitchFamily="49" charset="0"/>
              </a:rPr>
              <a:t>sudo</a:t>
            </a:r>
            <a:r>
              <a:rPr lang="en-US" altLang="ko-KR" b="1" dirty="0"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latin typeface="Consolas" panose="020B0609020204030204" pitchFamily="49" charset="0"/>
              </a:rPr>
              <a:t>chmod</a:t>
            </a:r>
            <a:r>
              <a:rPr lang="en-US" altLang="ko-KR" b="1" dirty="0">
                <a:latin typeface="Consolas" panose="020B0609020204030204" pitchFamily="49" charset="0"/>
              </a:rPr>
              <a:t> +x </a:t>
            </a:r>
            <a:r>
              <a:rPr lang="en-US" altLang="ko-KR" b="1" dirty="0" err="1">
                <a:latin typeface="Consolas" panose="020B0609020204030204" pitchFamily="49" charset="0"/>
              </a:rPr>
              <a:t>minio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AA7FCC-A01B-0043-C70C-AFCB67F1E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281" b="-918"/>
          <a:stretch/>
        </p:blipFill>
        <p:spPr>
          <a:xfrm>
            <a:off x="205740" y="2125790"/>
            <a:ext cx="5086350" cy="188785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97174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생성</a:t>
            </a:r>
            <a:endParaRPr lang="en-US" altLang="ko-KR" dirty="0"/>
          </a:p>
          <a:p>
            <a:pPr lvl="1"/>
            <a:r>
              <a:rPr lang="en-US" altLang="ko-KR" b="1" dirty="0">
                <a:latin typeface="Consolas" panose="020B0609020204030204" pitchFamily="49" charset="0"/>
              </a:rPr>
              <a:t>$ </a:t>
            </a:r>
            <a:r>
              <a:rPr lang="en-US" altLang="ko-KR" b="1" dirty="0" err="1">
                <a:latin typeface="Consolas" panose="020B0609020204030204" pitchFamily="49" charset="0"/>
              </a:rPr>
              <a:t>sudo</a:t>
            </a:r>
            <a:r>
              <a:rPr lang="en-US" altLang="ko-KR" b="1" dirty="0">
                <a:latin typeface="Consolas" panose="020B0609020204030204" pitchFamily="49" charset="0"/>
              </a:rPr>
              <a:t> ./</a:t>
            </a:r>
            <a:r>
              <a:rPr lang="en-US" altLang="ko-KR" b="1" dirty="0" err="1">
                <a:latin typeface="Consolas" panose="020B0609020204030204" pitchFamily="49" charset="0"/>
              </a:rPr>
              <a:t>minio</a:t>
            </a:r>
            <a:r>
              <a:rPr lang="en-US" altLang="ko-KR" b="1" dirty="0">
                <a:latin typeface="Consolas" panose="020B0609020204030204" pitchFamily="49" charset="0"/>
              </a:rPr>
              <a:t> server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[PATH]</a:t>
            </a:r>
          </a:p>
          <a:p>
            <a:pPr lvl="1"/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[PATH]</a:t>
            </a:r>
            <a:r>
              <a:rPr lang="ko-KR" altLang="en-US" dirty="0">
                <a:solidFill>
                  <a:srgbClr val="3B3B3B"/>
                </a:solidFill>
                <a:latin typeface="Consolas" panose="020B0609020204030204" pitchFamily="49" charset="0"/>
              </a:rPr>
              <a:t>는 저장할 </a:t>
            </a:r>
            <a:r>
              <a:rPr lang="en-US" altLang="ko-KR" dirty="0">
                <a:solidFill>
                  <a:srgbClr val="3B3B3B"/>
                </a:solidFill>
                <a:latin typeface="Consolas" panose="020B0609020204030204" pitchFamily="49" charset="0"/>
              </a:rPr>
              <a:t>Object Storage</a:t>
            </a:r>
            <a:r>
              <a:rPr lang="ko-KR" altLang="en-US" dirty="0">
                <a:solidFill>
                  <a:srgbClr val="3B3B3B"/>
                </a:solidFill>
                <a:latin typeface="Consolas" panose="020B0609020204030204" pitchFamily="49" charset="0"/>
              </a:rPr>
              <a:t>의 위치</a:t>
            </a:r>
            <a:endParaRPr lang="en-US" altLang="ko-KR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ko-KR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ko-KR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ko-KR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endParaRPr lang="en-US" altLang="ko-KR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$</a:t>
            </a:r>
            <a:r>
              <a:rPr lang="ko-KR" altLang="en-US" b="1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sudo</a:t>
            </a:r>
            <a:r>
              <a:rPr lang="ko-KR" altLang="en-US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./</a:t>
            </a:r>
            <a:r>
              <a:rPr lang="en-US" altLang="ko-KR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minio</a:t>
            </a:r>
            <a:r>
              <a:rPr lang="ko-KR" altLang="en-US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server</a:t>
            </a:r>
            <a:r>
              <a:rPr lang="ko-KR" altLang="en-US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--address</a:t>
            </a:r>
            <a:r>
              <a:rPr lang="ko-KR" altLang="en-US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[IP_ADDRESS:PORT]</a:t>
            </a:r>
            <a:r>
              <a:rPr lang="en-US" altLang="ko-KR" b="1" dirty="0">
                <a:solidFill>
                  <a:srgbClr val="3B3B3B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[PATH]</a:t>
            </a:r>
          </a:p>
          <a:p>
            <a:pPr lvl="1"/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--address “</a:t>
            </a:r>
            <a:r>
              <a:rPr lang="en-US" altLang="ko-KR" b="1" dirty="0">
                <a:solidFill>
                  <a:srgbClr val="4472C4"/>
                </a:solidFill>
                <a:latin typeface="Consolas" panose="020B0609020204030204" pitchFamily="49" charset="0"/>
              </a:rPr>
              <a:t>[IP_ADDRESS:PORT]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”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추가하여 </a:t>
            </a:r>
            <a:r>
              <a:rPr lang="en-US" altLang="ko-KR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Port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를 지정 할 수도 있음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(default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는 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9000)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7AB2AE0-4735-688A-5F3E-AA130AC57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0" b="9558"/>
          <a:stretch/>
        </p:blipFill>
        <p:spPr>
          <a:xfrm>
            <a:off x="205740" y="2513554"/>
            <a:ext cx="6884894" cy="2583919"/>
          </a:xfrm>
          <a:prstGeom prst="rect">
            <a:avLst/>
          </a:prstGeom>
          <a:ln w="57150"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EE5991-405E-1347-9807-B4A6A5CF6686}"/>
              </a:ext>
            </a:extLst>
          </p:cNvPr>
          <p:cNvSpPr/>
          <p:nvPr/>
        </p:nvSpPr>
        <p:spPr>
          <a:xfrm>
            <a:off x="205740" y="3249701"/>
            <a:ext cx="2304378" cy="165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7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http://10.100.54.181:9000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1441AA-FC74-96FC-2BBA-AEA91A2CA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1782035"/>
            <a:ext cx="7024407" cy="3815209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23519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username 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en-US" altLang="ko-KR" dirty="0" err="1"/>
              <a:t>minioadmin</a:t>
            </a:r>
            <a:r>
              <a:rPr lang="en-US" altLang="ko-KR" dirty="0"/>
              <a:t>'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F62CD1-1074-A48C-9B6C-68A2714C6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1778308"/>
            <a:ext cx="7004797" cy="3824612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3224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5751D-4F2C-005F-3448-4A6BF10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MinIO</a:t>
            </a:r>
            <a:r>
              <a:rPr lang="en-US" altLang="ko-KR" dirty="0"/>
              <a:t> Server 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F7F9F-41AD-7426-13F3-5899FB132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 후 해당 페이지 모습</a:t>
            </a:r>
            <a:endParaRPr lang="en-US" altLang="ko-KR" dirty="0"/>
          </a:p>
          <a:p>
            <a:pPr lvl="1"/>
            <a:r>
              <a:rPr lang="ko-KR" altLang="en-US" dirty="0"/>
              <a:t>웹페이지에서 버킷과 오브젝트를 확인할 수 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B9A4F-C5F8-D11A-08F7-6B247361C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9CE037-2476-0038-D3FB-49CFC2EB91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6" y="2041710"/>
            <a:ext cx="6555704" cy="37007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705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lato"/>
        <a:ea typeface="la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1656</Words>
  <Application>Microsoft Office PowerPoint</Application>
  <PresentationFormat>와이드스크린</PresentationFormat>
  <Paragraphs>344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Wingdings</vt:lpstr>
      <vt:lpstr>Arial</vt:lpstr>
      <vt:lpstr>Consolas</vt:lpstr>
      <vt:lpstr>맑은 고딕</vt:lpstr>
      <vt:lpstr>lato</vt:lpstr>
      <vt:lpstr>궁서</vt:lpstr>
      <vt:lpstr>Office 테마</vt:lpstr>
      <vt:lpstr>PowerPoint 프레젠테이션</vt:lpstr>
      <vt:lpstr>Contents</vt:lpstr>
      <vt:lpstr>MinIO</vt:lpstr>
      <vt:lpstr>MinIO Server Install</vt:lpstr>
      <vt:lpstr>MinIO Server Install</vt:lpstr>
      <vt:lpstr>MinIO Server Install</vt:lpstr>
      <vt:lpstr>MinIO Server Install</vt:lpstr>
      <vt:lpstr>MinIO Server Install</vt:lpstr>
      <vt:lpstr>MinIO Server Install</vt:lpstr>
      <vt:lpstr>MinIO Server Install</vt:lpstr>
      <vt:lpstr>MinIO Server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MinIO Client Install</vt:lpstr>
      <vt:lpstr>Replication (3x)</vt:lpstr>
      <vt:lpstr>Replication (3x)</vt:lpstr>
      <vt:lpstr>Erasure Coding</vt:lpstr>
      <vt:lpstr>Erasure Coding</vt:lpstr>
      <vt:lpstr>Erasure Coding vs Replication (3x)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Erasure Coding in MinIO </vt:lpstr>
      <vt:lpstr>Object Healing Test</vt:lpstr>
      <vt:lpstr>Object Healing Test</vt:lpstr>
      <vt:lpstr>Object Healing Test</vt:lpstr>
      <vt:lpstr>Result</vt:lpstr>
      <vt:lpstr>MinIO (100GiB) upload Error</vt:lpstr>
      <vt:lpstr>MinIO (100GiB) upload Error</vt:lpstr>
      <vt:lpstr>MinIO (100GiB) upload Error</vt:lpstr>
      <vt:lpstr>MinIO (100GiB) upload Error</vt:lpstr>
      <vt:lpstr>Change NVMe SSD</vt:lpstr>
      <vt:lpstr>Change NVMe SSD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2020-03-06T02:35:36Z</dcterms:created>
  <dcterms:modified xsi:type="dcterms:W3CDTF">2022-08-18T11:17:03Z</dcterms:modified>
</cp:coreProperties>
</file>